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60" r:id="rId1"/>
  </p:sldMasterIdLst>
  <p:notesMasterIdLst>
    <p:notesMasterId r:id="rId18"/>
  </p:notesMasterIdLst>
  <p:sldIdLst>
    <p:sldId id="337" r:id="rId2"/>
    <p:sldId id="338" r:id="rId3"/>
    <p:sldId id="339" r:id="rId4"/>
    <p:sldId id="327" r:id="rId5"/>
    <p:sldId id="314" r:id="rId6"/>
    <p:sldId id="353" r:id="rId7"/>
    <p:sldId id="318" r:id="rId8"/>
    <p:sldId id="347" r:id="rId9"/>
    <p:sldId id="350" r:id="rId10"/>
    <p:sldId id="348" r:id="rId11"/>
    <p:sldId id="351" r:id="rId12"/>
    <p:sldId id="336" r:id="rId13"/>
    <p:sldId id="355" r:id="rId14"/>
    <p:sldId id="356" r:id="rId15"/>
    <p:sldId id="357" r:id="rId16"/>
    <p:sldId id="268" r:id="rId1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8DD6"/>
    <a:srgbClr val="2C3F94"/>
    <a:srgbClr val="FEC7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79706" autoAdjust="0"/>
  </p:normalViewPr>
  <p:slideViewPr>
    <p:cSldViewPr snapToGrid="0" snapToObjects="1">
      <p:cViewPr>
        <p:scale>
          <a:sx n="65" d="100"/>
          <a:sy n="65" d="100"/>
        </p:scale>
        <p:origin x="497" y="-31"/>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0"/>
    </p:cViewPr>
  </p:sorterViewPr>
  <p:notesViewPr>
    <p:cSldViewPr snapToGrid="0" snapToObjects="1">
      <p:cViewPr varScale="1">
        <p:scale>
          <a:sx n="81" d="100"/>
          <a:sy n="81" d="100"/>
        </p:scale>
        <p:origin x="-3972"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76B9531-D1BE-5648-A570-D53C159D7D72}" type="datetimeFigureOut">
              <a:rPr lang="en-US" smtClean="0"/>
              <a:pPr/>
              <a:t>11/8/2019</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D9BF0E5-3FB7-9748-AA02-AFCBCB75EA5A}" type="slidenum">
              <a:rPr lang="en-US" smtClean="0"/>
              <a:pPr/>
              <a:t>‹#›</a:t>
            </a:fld>
            <a:endParaRPr lang="en-US"/>
          </a:p>
        </p:txBody>
      </p:sp>
    </p:spTree>
    <p:extLst>
      <p:ext uri="{BB962C8B-B14F-4D97-AF65-F5344CB8AC3E}">
        <p14:creationId xmlns:p14="http://schemas.microsoft.com/office/powerpoint/2010/main" val="8901800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Martin</a:t>
            </a:r>
          </a:p>
          <a:p>
            <a:r>
              <a:rPr lang="fr-FR" dirty="0" err="1"/>
              <a:t>We</a:t>
            </a:r>
            <a:r>
              <a:rPr lang="fr-FR" dirty="0"/>
              <a:t> </a:t>
            </a:r>
            <a:r>
              <a:rPr lang="fr-FR" dirty="0" err="1"/>
              <a:t>introduce</a:t>
            </a:r>
            <a:r>
              <a:rPr lang="fr-FR" baseline="0" dirty="0"/>
              <a:t> </a:t>
            </a:r>
            <a:r>
              <a:rPr lang="fr-FR" baseline="0" dirty="0" err="1"/>
              <a:t>ourselves</a:t>
            </a:r>
            <a:endParaRPr lang="fr-FR" dirty="0"/>
          </a:p>
        </p:txBody>
      </p:sp>
      <p:sp>
        <p:nvSpPr>
          <p:cNvPr id="4" name="Espace réservé du numéro de diapositive 3"/>
          <p:cNvSpPr>
            <a:spLocks noGrp="1"/>
          </p:cNvSpPr>
          <p:nvPr>
            <p:ph type="sldNum" sz="quarter" idx="10"/>
          </p:nvPr>
        </p:nvSpPr>
        <p:spPr/>
        <p:txBody>
          <a:bodyPr/>
          <a:lstStyle/>
          <a:p>
            <a:fld id="{8D9BF0E5-3FB7-9748-AA02-AFCBCB75EA5A}" type="slidenum">
              <a:rPr lang="en-US" smtClean="0"/>
              <a:pPr/>
              <a:t>1</a:t>
            </a:fld>
            <a:endParaRPr lang="en-US"/>
          </a:p>
        </p:txBody>
      </p:sp>
    </p:spTree>
    <p:extLst>
      <p:ext uri="{BB962C8B-B14F-4D97-AF65-F5344CB8AC3E}">
        <p14:creationId xmlns:p14="http://schemas.microsoft.com/office/powerpoint/2010/main" val="39830392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Don’t </a:t>
            </a:r>
            <a:r>
              <a:rPr lang="fr-FR" dirty="0" err="1"/>
              <a:t>hesitate</a:t>
            </a:r>
            <a:r>
              <a:rPr lang="fr-FR" dirty="0"/>
              <a:t> to </a:t>
            </a:r>
            <a:r>
              <a:rPr lang="fr-FR" dirty="0" err="1"/>
              <a:t>give</a:t>
            </a:r>
            <a:r>
              <a:rPr lang="fr-FR" dirty="0"/>
              <a:t> the </a:t>
            </a:r>
            <a:r>
              <a:rPr lang="fr-FR" dirty="0" err="1"/>
              <a:t>word</a:t>
            </a:r>
            <a:r>
              <a:rPr lang="fr-FR" dirty="0"/>
              <a:t> to </a:t>
            </a:r>
            <a:r>
              <a:rPr lang="fr-FR" dirty="0" err="1"/>
              <a:t>peers</a:t>
            </a:r>
            <a:r>
              <a:rPr lang="fr-FR" dirty="0"/>
              <a:t> </a:t>
            </a:r>
            <a:r>
              <a:rPr lang="fr-FR" dirty="0" err="1"/>
              <a:t>who</a:t>
            </a:r>
            <a:r>
              <a:rPr lang="fr-FR" dirty="0"/>
              <a:t> have </a:t>
            </a:r>
            <a:r>
              <a:rPr lang="fr-FR" dirty="0" err="1"/>
              <a:t>participated</a:t>
            </a:r>
            <a:r>
              <a:rPr lang="fr-FR" dirty="0"/>
              <a:t> in MusiQuE </a:t>
            </a:r>
            <a:r>
              <a:rPr lang="fr-FR" dirty="0" err="1"/>
              <a:t>reviews</a:t>
            </a:r>
            <a:r>
              <a:rPr lang="fr-FR" dirty="0"/>
              <a:t>.</a:t>
            </a:r>
          </a:p>
        </p:txBody>
      </p:sp>
      <p:sp>
        <p:nvSpPr>
          <p:cNvPr id="4" name="Espace réservé du numéro de diapositive 3"/>
          <p:cNvSpPr>
            <a:spLocks noGrp="1"/>
          </p:cNvSpPr>
          <p:nvPr>
            <p:ph type="sldNum" sz="quarter" idx="10"/>
          </p:nvPr>
        </p:nvSpPr>
        <p:spPr/>
        <p:txBody>
          <a:bodyPr/>
          <a:lstStyle/>
          <a:p>
            <a:fld id="{8D9BF0E5-3FB7-9748-AA02-AFCBCB75EA5A}"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8800044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GB" i="1" dirty="0"/>
              <a:t>MusiQuE</a:t>
            </a:r>
            <a:r>
              <a:rPr lang="en-GB" dirty="0"/>
              <a:t> has started to offer institutions a new experimental approach to external review in addition to the ‘classic’ external review model, which typically consists of a review visit by an external panel every 5-6 years. In this new approach, annual visits by ‘critical friends’ are combined with a lighter version of </a:t>
            </a:r>
            <a:r>
              <a:rPr lang="en-GB" i="1" dirty="0" err="1"/>
              <a:t>MusiQuE’s</a:t>
            </a:r>
            <a:r>
              <a:rPr lang="en-GB" dirty="0"/>
              <a:t> regular review visits. </a:t>
            </a:r>
          </a:p>
          <a:p>
            <a:r>
              <a:rPr lang="en-GB" dirty="0"/>
              <a:t> </a:t>
            </a:r>
          </a:p>
          <a:p>
            <a:r>
              <a:rPr lang="en-GB" dirty="0"/>
              <a:t>A ‘critical friend’ is an external expert who is considered to be an international authority with regard to the content of the programme(s) that are being reviewed. The ‘critical friend’ is asked to review one or more programme(s) during a visit of approximately three days. </a:t>
            </a:r>
          </a:p>
          <a:p>
            <a:endParaRPr lang="en-GB" dirty="0"/>
          </a:p>
          <a:p>
            <a:r>
              <a:rPr lang="en-GB" u="sng" dirty="0"/>
              <a:t>During this visit</a:t>
            </a:r>
            <a:r>
              <a:rPr lang="en-GB" dirty="0"/>
              <a:t>, the ‘critical friend’ will speak with management, teachers, students and non-academic staff (e.g. quality assurance officers) both personally and in small groups, visit classes, performances and examinations, sample written work and study relevant materials in order to get an impression of the quality of the programmes both in terms of artistic standards and educational quality. </a:t>
            </a:r>
          </a:p>
          <a:p>
            <a:endParaRPr lang="en-GB" dirty="0"/>
          </a:p>
          <a:p>
            <a:r>
              <a:rPr lang="en-GB" u="sng" dirty="0"/>
              <a:t>After such a visit</a:t>
            </a:r>
            <a:r>
              <a:rPr lang="en-GB" dirty="0"/>
              <a:t>, the ‘critical friend’ will formulate his or her findings in a concise report of about 5 to 7 pages, which should include a set of concrete recommendations. This report will be structured along the </a:t>
            </a:r>
            <a:r>
              <a:rPr lang="en-GB" i="1" dirty="0"/>
              <a:t>MusiQuE</a:t>
            </a:r>
            <a:r>
              <a:rPr lang="en-GB" dirty="0"/>
              <a:t> Standards for Programme Review, and will be handed over to the institution for its internal quality enhancement purposes. </a:t>
            </a:r>
          </a:p>
          <a:p>
            <a:endParaRPr lang="en-GB" dirty="0"/>
          </a:p>
          <a:p>
            <a:r>
              <a:rPr lang="en-GB" dirty="0"/>
              <a:t>Each programme (or group of similar programmes) will be visited by a different ‘critical friend’ with specific expertise on the content of the courses offered by the programme(s). Over a period of several years, all programmes offered by the institution in a particular discipline will be visited more than once, so that developments can be monitored. </a:t>
            </a:r>
          </a:p>
          <a:p>
            <a:r>
              <a:rPr lang="en-GB" dirty="0"/>
              <a:t> </a:t>
            </a:r>
          </a:p>
          <a:p>
            <a:r>
              <a:rPr lang="en-GB" dirty="0"/>
              <a:t>Following these visits, the ‘classic’ review visit by an external review panel will take place, which will take into account the reports of the ‘critical friends’. By doing so, a lighter touch can be applied in terms of the preparations an institution has to undertake for such ‘classic’ review visits: </a:t>
            </a:r>
          </a:p>
          <a:p>
            <a:pPr marL="171450" indent="-171450">
              <a:buFontTx/>
              <a:buChar char="-"/>
            </a:pPr>
            <a:r>
              <a:rPr lang="en-GB" dirty="0"/>
              <a:t>instead of the usual self-evaluation report, the institution can submit the reports written by the ‘critical friends’ with brief responses from the institution containing information on what has been done with the recommendations made by the ‘critical friends’. </a:t>
            </a:r>
          </a:p>
          <a:p>
            <a:pPr marL="171450" indent="-171450">
              <a:buFontTx/>
              <a:buChar char="-"/>
            </a:pPr>
            <a:r>
              <a:rPr lang="en-GB" dirty="0"/>
              <a:t>In addition to these reports, an annotated list can be provided of all existing documentation relevant to the external review panel, such as curriculum overviews, module descriptions, quality assurance reports and various management information. </a:t>
            </a:r>
          </a:p>
        </p:txBody>
      </p:sp>
      <p:sp>
        <p:nvSpPr>
          <p:cNvPr id="4" name="Slide Number Placeholder 3"/>
          <p:cNvSpPr>
            <a:spLocks noGrp="1"/>
          </p:cNvSpPr>
          <p:nvPr>
            <p:ph type="sldNum" sz="quarter" idx="10"/>
          </p:nvPr>
        </p:nvSpPr>
        <p:spPr/>
        <p:txBody>
          <a:bodyPr/>
          <a:lstStyle/>
          <a:p>
            <a:fld id="{DD4E7A8F-3025-42B3-8521-2E259783A574}" type="slidenum">
              <a:rPr lang="fr-FR" smtClean="0"/>
              <a:pPr/>
              <a:t>13</a:t>
            </a:fld>
            <a:endParaRPr lang="fr-FR"/>
          </a:p>
        </p:txBody>
      </p:sp>
    </p:spTree>
    <p:extLst>
      <p:ext uri="{BB962C8B-B14F-4D97-AF65-F5344CB8AC3E}">
        <p14:creationId xmlns:p14="http://schemas.microsoft.com/office/powerpoint/2010/main" val="24157887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GB" i="1" dirty="0"/>
              <a:t>MusiQuE</a:t>
            </a:r>
            <a:r>
              <a:rPr lang="en-GB" dirty="0"/>
              <a:t> has started to offer institutions a new experimental approach to external review in addition to the ‘classic’ external review model, which typically consists of a review visit by an external panel every 5-6 years. In this new approach, annual visits by ‘critical friends’ are combined with a lighter version of </a:t>
            </a:r>
            <a:r>
              <a:rPr lang="en-GB" i="1" dirty="0" err="1"/>
              <a:t>MusiQuE’s</a:t>
            </a:r>
            <a:r>
              <a:rPr lang="en-GB" dirty="0"/>
              <a:t> regular review visits. </a:t>
            </a:r>
          </a:p>
          <a:p>
            <a:r>
              <a:rPr lang="en-GB" dirty="0"/>
              <a:t> </a:t>
            </a:r>
          </a:p>
          <a:p>
            <a:r>
              <a:rPr lang="en-GB" dirty="0"/>
              <a:t>A ‘critical friend’ is an external expert who is considered to be an international authority with regard to the content of the programme(s) that are being reviewed. The ‘critical friend’ is asked to review one or more programme(s) during a visit of approximately three days. </a:t>
            </a:r>
          </a:p>
          <a:p>
            <a:endParaRPr lang="en-GB" dirty="0"/>
          </a:p>
          <a:p>
            <a:r>
              <a:rPr lang="en-GB" u="sng" dirty="0"/>
              <a:t>During this visit</a:t>
            </a:r>
            <a:r>
              <a:rPr lang="en-GB" dirty="0"/>
              <a:t>, the ‘critical friend’ will speak with management, teachers, students and non-academic staff (e.g. quality assurance officers) both personally and in small groups, visit classes, performances and examinations, sample written work and study relevant materials in order to get an impression of the quality of the programmes both in terms of artistic standards and educational quality. </a:t>
            </a:r>
          </a:p>
          <a:p>
            <a:endParaRPr lang="en-GB" dirty="0"/>
          </a:p>
          <a:p>
            <a:r>
              <a:rPr lang="en-GB" u="sng" dirty="0"/>
              <a:t>After such a visit</a:t>
            </a:r>
            <a:r>
              <a:rPr lang="en-GB" dirty="0"/>
              <a:t>, the ‘critical friend’ will formulate his or her findings in a concise report of about 5 to 7 pages, which should include a set of concrete recommendations. This report will be structured along the </a:t>
            </a:r>
            <a:r>
              <a:rPr lang="en-GB" i="1" dirty="0"/>
              <a:t>MusiQuE</a:t>
            </a:r>
            <a:r>
              <a:rPr lang="en-GB" dirty="0"/>
              <a:t> Standards for Programme Review, and will be handed over to the institution for its internal quality enhancement purposes. </a:t>
            </a:r>
          </a:p>
          <a:p>
            <a:endParaRPr lang="en-GB" dirty="0"/>
          </a:p>
          <a:p>
            <a:r>
              <a:rPr lang="en-GB" dirty="0"/>
              <a:t>Each programme (or group of similar programmes) will be visited by a different ‘critical friend’ with specific expertise on the content of the courses offered by the programme(s). Over a period of several years, all programmes offered by the institution in a particular discipline will be visited more than once, so that developments can be monitored. </a:t>
            </a:r>
          </a:p>
          <a:p>
            <a:r>
              <a:rPr lang="en-GB" dirty="0"/>
              <a:t> </a:t>
            </a:r>
          </a:p>
          <a:p>
            <a:r>
              <a:rPr lang="en-GB" dirty="0"/>
              <a:t>Following these visits, the ‘classic’ review visit by an external review panel will take place, which will take into account the reports of the ‘critical friends’. By doing so, a lighter touch can be applied in terms of the preparations an institution has to undertake for such ‘classic’ review visits: </a:t>
            </a:r>
          </a:p>
          <a:p>
            <a:pPr marL="171450" indent="-171450">
              <a:buFontTx/>
              <a:buChar char="-"/>
            </a:pPr>
            <a:r>
              <a:rPr lang="en-GB" dirty="0"/>
              <a:t>instead of the usual self-evaluation report, the institution can submit the reports written by the ‘critical friends’ with brief responses from the institution containing information on what has been done with the recommendations made by the ‘critical friends’. </a:t>
            </a:r>
          </a:p>
          <a:p>
            <a:pPr marL="171450" indent="-171450">
              <a:buFontTx/>
              <a:buChar char="-"/>
            </a:pPr>
            <a:r>
              <a:rPr lang="en-GB" dirty="0"/>
              <a:t>In addition to these reports, an annotated list can be provided of all existing documentation relevant to the external review panel, such as curriculum overviews, module descriptions, quality assurance reports and various management information. </a:t>
            </a:r>
          </a:p>
        </p:txBody>
      </p:sp>
      <p:sp>
        <p:nvSpPr>
          <p:cNvPr id="4" name="Slide Number Placeholder 3"/>
          <p:cNvSpPr>
            <a:spLocks noGrp="1"/>
          </p:cNvSpPr>
          <p:nvPr>
            <p:ph type="sldNum" sz="quarter" idx="10"/>
          </p:nvPr>
        </p:nvSpPr>
        <p:spPr/>
        <p:txBody>
          <a:bodyPr/>
          <a:lstStyle/>
          <a:p>
            <a:fld id="{DD4E7A8F-3025-42B3-8521-2E259783A574}" type="slidenum">
              <a:rPr lang="fr-FR" smtClean="0"/>
              <a:pPr/>
              <a:t>14</a:t>
            </a:fld>
            <a:endParaRPr lang="fr-FR"/>
          </a:p>
        </p:txBody>
      </p:sp>
    </p:spTree>
    <p:extLst>
      <p:ext uri="{BB962C8B-B14F-4D97-AF65-F5344CB8AC3E}">
        <p14:creationId xmlns:p14="http://schemas.microsoft.com/office/powerpoint/2010/main" val="29727207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GB" i="1" dirty="0"/>
              <a:t>MusiQuE</a:t>
            </a:r>
            <a:r>
              <a:rPr lang="en-GB" dirty="0"/>
              <a:t> has started to offer institutions a new experimental approach to external review in addition to the ‘classic’ external review model, which typically consists of a review visit by an external panel every 5-6 years. In this new approach, annual visits by ‘critical friends’ are combined with a lighter version of </a:t>
            </a:r>
            <a:r>
              <a:rPr lang="en-GB" i="1" dirty="0" err="1"/>
              <a:t>MusiQuE’s</a:t>
            </a:r>
            <a:r>
              <a:rPr lang="en-GB" dirty="0"/>
              <a:t> regular review visits. </a:t>
            </a:r>
          </a:p>
          <a:p>
            <a:r>
              <a:rPr lang="en-GB" dirty="0"/>
              <a:t> </a:t>
            </a:r>
          </a:p>
          <a:p>
            <a:r>
              <a:rPr lang="en-GB" dirty="0"/>
              <a:t>A ‘critical friend’ is an external expert who is considered to be an international authority with regard to the content of the programme(s) that are being reviewed. The ‘critical friend’ is asked to review one or more programme(s) during a visit of approximately three days. </a:t>
            </a:r>
          </a:p>
          <a:p>
            <a:endParaRPr lang="en-GB" dirty="0"/>
          </a:p>
          <a:p>
            <a:r>
              <a:rPr lang="en-GB" u="sng" dirty="0"/>
              <a:t>During this visit</a:t>
            </a:r>
            <a:r>
              <a:rPr lang="en-GB" dirty="0"/>
              <a:t>, the ‘critical friend’ will speak with management, teachers, students and non-academic staff (e.g. quality assurance officers) both personally and in small groups, visit classes, performances and examinations, sample written work and study relevant materials in order to get an impression of the quality of the programmes both in terms of artistic standards and educational quality. </a:t>
            </a:r>
          </a:p>
          <a:p>
            <a:endParaRPr lang="en-GB" dirty="0"/>
          </a:p>
          <a:p>
            <a:r>
              <a:rPr lang="en-GB" u="sng" dirty="0"/>
              <a:t>After such a visit</a:t>
            </a:r>
            <a:r>
              <a:rPr lang="en-GB" dirty="0"/>
              <a:t>, the ‘critical friend’ will formulate his or her findings in a concise report of about 5 to 7 pages, which should include a set of concrete recommendations. This report will be structured along the </a:t>
            </a:r>
            <a:r>
              <a:rPr lang="en-GB" i="1" dirty="0"/>
              <a:t>MusiQuE</a:t>
            </a:r>
            <a:r>
              <a:rPr lang="en-GB" dirty="0"/>
              <a:t> Standards for Programme Review, and will be handed over to the institution for its internal quality enhancement purposes. </a:t>
            </a:r>
          </a:p>
          <a:p>
            <a:endParaRPr lang="en-GB" dirty="0"/>
          </a:p>
          <a:p>
            <a:r>
              <a:rPr lang="en-GB" dirty="0"/>
              <a:t>Each programme (or group of similar programmes) will be visited by a different ‘critical friend’ with specific expertise on the content of the courses offered by the programme(s). Over a period of several years, all programmes offered by the institution in a particular discipline will be visited more than once, so that developments can be monitored. </a:t>
            </a:r>
          </a:p>
          <a:p>
            <a:r>
              <a:rPr lang="en-GB" dirty="0"/>
              <a:t> </a:t>
            </a:r>
          </a:p>
          <a:p>
            <a:r>
              <a:rPr lang="en-GB" dirty="0"/>
              <a:t>Following these visits, the ‘classic’ review visit by an external review panel will take place, which will take into account the reports of the ‘critical friends’. By doing so, a lighter touch can be applied in terms of the preparations an institution has to undertake for such ‘classic’ review visits: </a:t>
            </a:r>
          </a:p>
          <a:p>
            <a:pPr marL="171450" indent="-171450">
              <a:buFontTx/>
              <a:buChar char="-"/>
            </a:pPr>
            <a:r>
              <a:rPr lang="en-GB" dirty="0"/>
              <a:t>instead of the usual self-evaluation report, the institution can submit the reports written by the ‘critical friends’ with brief responses from the institution containing information on what has been done with the recommendations made by the ‘critical friends’. </a:t>
            </a:r>
          </a:p>
          <a:p>
            <a:pPr marL="171450" indent="-171450">
              <a:buFontTx/>
              <a:buChar char="-"/>
            </a:pPr>
            <a:r>
              <a:rPr lang="en-GB" dirty="0"/>
              <a:t>In addition to these reports, an annotated list can be provided of all existing documentation relevant to the external review panel, such as curriculum overviews, module descriptions, quality assurance reports and various management information. </a:t>
            </a:r>
          </a:p>
        </p:txBody>
      </p:sp>
      <p:sp>
        <p:nvSpPr>
          <p:cNvPr id="4" name="Slide Number Placeholder 3"/>
          <p:cNvSpPr>
            <a:spLocks noGrp="1"/>
          </p:cNvSpPr>
          <p:nvPr>
            <p:ph type="sldNum" sz="quarter" idx="10"/>
          </p:nvPr>
        </p:nvSpPr>
        <p:spPr/>
        <p:txBody>
          <a:bodyPr/>
          <a:lstStyle/>
          <a:p>
            <a:fld id="{DD4E7A8F-3025-42B3-8521-2E259783A574}" type="slidenum">
              <a:rPr lang="fr-FR" smtClean="0"/>
              <a:pPr/>
              <a:t>15</a:t>
            </a:fld>
            <a:endParaRPr lang="fr-FR"/>
          </a:p>
        </p:txBody>
      </p:sp>
    </p:spTree>
    <p:extLst>
      <p:ext uri="{BB962C8B-B14F-4D97-AF65-F5344CB8AC3E}">
        <p14:creationId xmlns:p14="http://schemas.microsoft.com/office/powerpoint/2010/main" val="20186105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Martin</a:t>
            </a:r>
          </a:p>
          <a:p>
            <a:r>
              <a:rPr lang="fr-FR" dirty="0"/>
              <a:t>Flyer </a:t>
            </a:r>
            <a:r>
              <a:rPr lang="fr-FR" dirty="0" err="1"/>
              <a:t>available</a:t>
            </a:r>
            <a:r>
              <a:rPr lang="fr-FR" dirty="0"/>
              <a:t>.</a:t>
            </a:r>
          </a:p>
          <a:p>
            <a:r>
              <a:rPr lang="fr-FR" dirty="0" err="1"/>
              <a:t>We</a:t>
            </a:r>
            <a:r>
              <a:rPr lang="fr-FR" dirty="0"/>
              <a:t> </a:t>
            </a:r>
            <a:r>
              <a:rPr lang="fr-FR" dirty="0" err="1"/>
              <a:t>strongly</a:t>
            </a:r>
            <a:r>
              <a:rPr lang="fr-FR" dirty="0"/>
              <a:t> invite </a:t>
            </a:r>
            <a:r>
              <a:rPr lang="fr-FR" dirty="0" err="1"/>
              <a:t>you</a:t>
            </a:r>
            <a:r>
              <a:rPr lang="fr-FR" dirty="0"/>
              <a:t> to </a:t>
            </a:r>
            <a:r>
              <a:rPr lang="fr-FR" dirty="0" err="1"/>
              <a:t>request</a:t>
            </a:r>
            <a:r>
              <a:rPr lang="fr-FR" dirty="0"/>
              <a:t> </a:t>
            </a:r>
            <a:r>
              <a:rPr lang="fr-FR" dirty="0" err="1"/>
              <a:t>MusiQuE</a:t>
            </a:r>
            <a:r>
              <a:rPr lang="fr-FR" dirty="0"/>
              <a:t> </a:t>
            </a:r>
            <a:r>
              <a:rPr lang="fr-FR" dirty="0" err="1"/>
              <a:t>reviews</a:t>
            </a:r>
            <a:r>
              <a:rPr lang="fr-FR" dirty="0"/>
              <a:t>. </a:t>
            </a:r>
          </a:p>
          <a:p>
            <a:r>
              <a:rPr lang="en-GB" sz="1200" i="1" kern="1200" dirty="0">
                <a:solidFill>
                  <a:schemeClr val="tx1"/>
                </a:solidFill>
                <a:effectLst/>
                <a:latin typeface="+mn-lt"/>
                <a:ea typeface="+mn-ea"/>
                <a:cs typeface="+mn-cs"/>
              </a:rPr>
              <a:t> </a:t>
            </a:r>
            <a:endParaRPr lang="nl-NL"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8D9BF0E5-3FB7-9748-AA02-AFCBCB75EA5A}" type="slidenum">
              <a:rPr lang="en-US" smtClean="0"/>
              <a:pPr/>
              <a:t>16</a:t>
            </a:fld>
            <a:endParaRPr lang="en-US"/>
          </a:p>
        </p:txBody>
      </p:sp>
    </p:spTree>
    <p:extLst>
      <p:ext uri="{BB962C8B-B14F-4D97-AF65-F5344CB8AC3E}">
        <p14:creationId xmlns:p14="http://schemas.microsoft.com/office/powerpoint/2010/main" val="2827924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Martin</a:t>
            </a:r>
          </a:p>
        </p:txBody>
      </p:sp>
      <p:sp>
        <p:nvSpPr>
          <p:cNvPr id="4" name="Slide Number Placeholder 3"/>
          <p:cNvSpPr>
            <a:spLocks noGrp="1"/>
          </p:cNvSpPr>
          <p:nvPr>
            <p:ph type="sldNum" sz="quarter" idx="10"/>
          </p:nvPr>
        </p:nvSpPr>
        <p:spPr/>
        <p:txBody>
          <a:bodyPr/>
          <a:lstStyle/>
          <a:p>
            <a:fld id="{8D9BF0E5-3FB7-9748-AA02-AFCBCB75EA5A}" type="slidenum">
              <a:rPr lang="en-US" smtClean="0"/>
              <a:pPr/>
              <a:t>3</a:t>
            </a:fld>
            <a:endParaRPr lang="en-US"/>
          </a:p>
        </p:txBody>
      </p:sp>
    </p:spTree>
    <p:extLst>
      <p:ext uri="{BB962C8B-B14F-4D97-AF65-F5344CB8AC3E}">
        <p14:creationId xmlns:p14="http://schemas.microsoft.com/office/powerpoint/2010/main" val="2997219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nl-NL" b="1" dirty="0"/>
              <a:t>Linda  (16:10-16:15)</a:t>
            </a:r>
          </a:p>
          <a:p>
            <a:endParaRPr lang="nl-NL" b="1" dirty="0"/>
          </a:p>
          <a:p>
            <a:r>
              <a:rPr lang="nl-NL" b="0" dirty="0"/>
              <a:t>These are the services we offer.</a:t>
            </a:r>
          </a:p>
          <a:p>
            <a:r>
              <a:rPr lang="nl-NL" b="0" dirty="0"/>
              <a:t>QE reviews can cover institutions, progr. and joint programmes (specific sets of standards) (+ at pre-college level)</a:t>
            </a:r>
          </a:p>
          <a:p>
            <a:endParaRPr lang="nl-NL" dirty="0"/>
          </a:p>
          <a:p>
            <a:r>
              <a:rPr lang="nl-NL" dirty="0"/>
              <a:t>The classic review model (with which most participants are familiar with in their country) is based on:</a:t>
            </a:r>
          </a:p>
          <a:p>
            <a:r>
              <a:rPr lang="en-GB" dirty="0"/>
              <a:t>Analytical self-evaluation report</a:t>
            </a:r>
          </a:p>
          <a:p>
            <a:r>
              <a:rPr lang="en-GB" dirty="0"/>
              <a:t>Site-visit by international Review Team</a:t>
            </a:r>
            <a:r>
              <a:rPr lang="en-US" dirty="0"/>
              <a:t> </a:t>
            </a:r>
          </a:p>
          <a:p>
            <a:pPr lvl="1"/>
            <a:r>
              <a:rPr lang="en-US" dirty="0"/>
              <a:t>4 reviewers (incl. a student)</a:t>
            </a:r>
          </a:p>
          <a:p>
            <a:pPr lvl="1"/>
            <a:r>
              <a:rPr lang="en-US" dirty="0"/>
              <a:t>Meetings with various stakeholders</a:t>
            </a:r>
          </a:p>
          <a:p>
            <a:pPr lvl="1"/>
            <a:r>
              <a:rPr lang="en-US" dirty="0"/>
              <a:t>Visits of classes and lessons, attendance of concerts/ recitals</a:t>
            </a:r>
          </a:p>
          <a:p>
            <a:r>
              <a:rPr lang="en-GB" dirty="0"/>
              <a:t>Review Team Report assessing compliance with standards and including suggestions for improvement</a:t>
            </a:r>
          </a:p>
          <a:p>
            <a:endParaRPr lang="nl-NL" dirty="0"/>
          </a:p>
          <a:p>
            <a:r>
              <a:rPr lang="nl-NL" dirty="0"/>
              <a:t>M</a:t>
            </a:r>
            <a:r>
              <a:rPr lang="en-GB" dirty="0" err="1"/>
              <a:t>usiQuE</a:t>
            </a:r>
            <a:r>
              <a:rPr lang="en-GB" dirty="0"/>
              <a:t> is increasingly providing tailor-made services: benchmarking activities, critical friend approach</a:t>
            </a:r>
          </a:p>
          <a:p>
            <a:endParaRPr lang="nl-NL" dirty="0"/>
          </a:p>
          <a:p>
            <a:r>
              <a:rPr lang="nl-NL" dirty="0"/>
              <a:t>A</a:t>
            </a:r>
            <a:r>
              <a:rPr lang="en-GB" dirty="0" err="1"/>
              <a:t>ccreditation</a:t>
            </a:r>
            <a:r>
              <a:rPr lang="en-GB" dirty="0"/>
              <a:t> procedure: similar to QE but Board makes accreditation decision</a:t>
            </a:r>
          </a:p>
          <a:p>
            <a:endParaRPr lang="nl-NL" dirty="0"/>
          </a:p>
          <a:p>
            <a:endParaRPr lang="en-US" dirty="0"/>
          </a:p>
          <a:p>
            <a:endParaRPr lang="nl-NL" dirty="0"/>
          </a:p>
          <a:p>
            <a:endParaRPr lang="nl-NL" dirty="0"/>
          </a:p>
          <a:p>
            <a:r>
              <a:rPr lang="en-GB" b="1" dirty="0"/>
              <a:t> </a:t>
            </a:r>
            <a:endParaRPr lang="nl-NL" dirty="0"/>
          </a:p>
        </p:txBody>
      </p:sp>
      <p:sp>
        <p:nvSpPr>
          <p:cNvPr id="4" name="Espace réservé du numéro de diapositive 3"/>
          <p:cNvSpPr>
            <a:spLocks noGrp="1"/>
          </p:cNvSpPr>
          <p:nvPr>
            <p:ph type="sldNum" sz="quarter" idx="10"/>
          </p:nvPr>
        </p:nvSpPr>
        <p:spPr/>
        <p:txBody>
          <a:bodyPr/>
          <a:lstStyle/>
          <a:p>
            <a:fld id="{8D9BF0E5-3FB7-9748-AA02-AFCBCB75EA5A}" type="slidenum">
              <a:rPr lang="en-US" smtClean="0"/>
              <a:pPr/>
              <a:t>5</a:t>
            </a:fld>
            <a:endParaRPr lang="en-US"/>
          </a:p>
        </p:txBody>
      </p:sp>
    </p:spTree>
    <p:extLst>
      <p:ext uri="{BB962C8B-B14F-4D97-AF65-F5344CB8AC3E}">
        <p14:creationId xmlns:p14="http://schemas.microsoft.com/office/powerpoint/2010/main" val="2813248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nl-NL" b="1" dirty="0"/>
              <a:t>Linda  (16:10-16:15)</a:t>
            </a:r>
          </a:p>
          <a:p>
            <a:endParaRPr lang="nl-NL" b="1" dirty="0"/>
          </a:p>
          <a:p>
            <a:r>
              <a:rPr lang="nl-NL" b="0" dirty="0"/>
              <a:t>These are the services we offer.</a:t>
            </a:r>
          </a:p>
          <a:p>
            <a:r>
              <a:rPr lang="nl-NL" b="0" dirty="0"/>
              <a:t>QE reviews can cover institutions, progr. and joint programmes (specific sets of standards) (+ at pre-college level)</a:t>
            </a:r>
          </a:p>
          <a:p>
            <a:endParaRPr lang="nl-NL" dirty="0"/>
          </a:p>
          <a:p>
            <a:r>
              <a:rPr lang="nl-NL" dirty="0"/>
              <a:t>The classic review model (with which most participants are familiar with in their country) is based on:</a:t>
            </a:r>
          </a:p>
          <a:p>
            <a:r>
              <a:rPr lang="en-GB" dirty="0"/>
              <a:t>Analytical self-evaluation report</a:t>
            </a:r>
          </a:p>
          <a:p>
            <a:r>
              <a:rPr lang="en-GB" dirty="0"/>
              <a:t>Site-visit by international Review Team</a:t>
            </a:r>
            <a:r>
              <a:rPr lang="en-US" dirty="0"/>
              <a:t> </a:t>
            </a:r>
          </a:p>
          <a:p>
            <a:pPr lvl="1"/>
            <a:r>
              <a:rPr lang="en-US" dirty="0"/>
              <a:t>4 reviewers (incl. a student)</a:t>
            </a:r>
          </a:p>
          <a:p>
            <a:pPr lvl="1"/>
            <a:r>
              <a:rPr lang="en-US" dirty="0"/>
              <a:t>Meetings with various stakeholders</a:t>
            </a:r>
          </a:p>
          <a:p>
            <a:pPr lvl="1"/>
            <a:r>
              <a:rPr lang="en-US" dirty="0"/>
              <a:t>Visits of classes and lessons, attendance of concerts/ recitals</a:t>
            </a:r>
          </a:p>
          <a:p>
            <a:r>
              <a:rPr lang="en-GB" dirty="0"/>
              <a:t>Review Team Report assessing compliance with standards and including suggestions for improvement</a:t>
            </a:r>
          </a:p>
          <a:p>
            <a:endParaRPr lang="nl-NL" dirty="0"/>
          </a:p>
          <a:p>
            <a:r>
              <a:rPr lang="nl-NL" dirty="0"/>
              <a:t>M</a:t>
            </a:r>
            <a:r>
              <a:rPr lang="en-GB" dirty="0" err="1"/>
              <a:t>usiQuE</a:t>
            </a:r>
            <a:r>
              <a:rPr lang="en-GB" dirty="0"/>
              <a:t> is increasingly providing tailor-made services: benchmarking activities, critical friend approach</a:t>
            </a:r>
          </a:p>
          <a:p>
            <a:endParaRPr lang="nl-NL" dirty="0"/>
          </a:p>
          <a:p>
            <a:r>
              <a:rPr lang="nl-NL" dirty="0"/>
              <a:t>A</a:t>
            </a:r>
            <a:r>
              <a:rPr lang="en-GB" dirty="0" err="1"/>
              <a:t>ccreditation</a:t>
            </a:r>
            <a:r>
              <a:rPr lang="en-GB" dirty="0"/>
              <a:t> procedure: similar to QE but Board makes accreditation decision</a:t>
            </a:r>
          </a:p>
          <a:p>
            <a:endParaRPr lang="nl-NL" dirty="0"/>
          </a:p>
          <a:p>
            <a:endParaRPr lang="en-US" dirty="0"/>
          </a:p>
          <a:p>
            <a:endParaRPr lang="nl-NL" dirty="0"/>
          </a:p>
          <a:p>
            <a:endParaRPr lang="nl-NL" dirty="0"/>
          </a:p>
          <a:p>
            <a:r>
              <a:rPr lang="en-GB" b="1" dirty="0"/>
              <a:t> </a:t>
            </a:r>
            <a:endParaRPr lang="nl-NL" dirty="0"/>
          </a:p>
        </p:txBody>
      </p:sp>
      <p:sp>
        <p:nvSpPr>
          <p:cNvPr id="4" name="Espace réservé du numéro de diapositive 3"/>
          <p:cNvSpPr>
            <a:spLocks noGrp="1"/>
          </p:cNvSpPr>
          <p:nvPr>
            <p:ph type="sldNum" sz="quarter" idx="10"/>
          </p:nvPr>
        </p:nvSpPr>
        <p:spPr/>
        <p:txBody>
          <a:bodyPr/>
          <a:lstStyle/>
          <a:p>
            <a:fld id="{8D9BF0E5-3FB7-9748-AA02-AFCBCB75EA5A}" type="slidenum">
              <a:rPr lang="en-US" smtClean="0"/>
              <a:pPr/>
              <a:t>6</a:t>
            </a:fld>
            <a:endParaRPr lang="en-US"/>
          </a:p>
        </p:txBody>
      </p:sp>
    </p:spTree>
    <p:extLst>
      <p:ext uri="{BB962C8B-B14F-4D97-AF65-F5344CB8AC3E}">
        <p14:creationId xmlns:p14="http://schemas.microsoft.com/office/powerpoint/2010/main" val="810170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Mist</a:t>
            </a:r>
          </a:p>
          <a:p>
            <a:endParaRPr lang="en-US" dirty="0"/>
          </a:p>
          <a:p>
            <a:r>
              <a:rPr lang="en-US" dirty="0"/>
              <a:t>MusiQuE review procedures are based on the twin principles of their being designed from a subject-specific perspective and conducted by peer reviewers with specific subject expertise.</a:t>
            </a:r>
          </a:p>
          <a:p>
            <a:endParaRPr lang="en-US" dirty="0"/>
          </a:p>
          <a:p>
            <a:r>
              <a:rPr lang="en-US" dirty="0"/>
              <a:t>The services offered by MusiQuE are conceived as offering an important service to higher music education institutions, aimed at assisting them in their quality enhancement activities. Although its accreditation procedures necessarily involve evaluating institutions in relation to a set of standards, this principle of assistance in quality enhancement applies even in this context.</a:t>
            </a:r>
          </a:p>
          <a:p>
            <a:endParaRPr lang="en-US" dirty="0"/>
          </a:p>
          <a:p>
            <a:r>
              <a:rPr lang="en-US" dirty="0"/>
              <a:t>The role of peers is at the core of the system. Their expertise is combined with an intimate understanding of the realities that apply in higher music education institutions. They are perfectly placed to engage with the procedures as ‘critical friends’, delivering their </a:t>
            </a:r>
            <a:r>
              <a:rPr lang="en-US" dirty="0" err="1"/>
              <a:t>judgements</a:t>
            </a:r>
            <a:r>
              <a:rPr lang="en-US" dirty="0"/>
              <a:t> in a spirit of constructive dialogue with the institution, its leaders, teachers, students and administrative staff.</a:t>
            </a:r>
          </a:p>
          <a:p>
            <a:endParaRPr lang="en-US" dirty="0"/>
          </a:p>
          <a:p>
            <a:r>
              <a:rPr lang="en-US" dirty="0"/>
              <a:t>The centrality of peer reviewers </a:t>
            </a:r>
            <a:r>
              <a:rPr lang="en-US" dirty="0" err="1"/>
              <a:t>emphasises</a:t>
            </a:r>
            <a:r>
              <a:rPr lang="en-US" dirty="0"/>
              <a:t> the peer-to-peer aspect of the procedures. They are not conceived as top-down, management-driven exercises but more as an engagement of equals where, in another context and with the appropriate training, the roles of reviewer and reviewed could potentially be reversed.</a:t>
            </a:r>
          </a:p>
          <a:p>
            <a:endParaRPr lang="en-US" dirty="0"/>
          </a:p>
          <a:p>
            <a:r>
              <a:rPr lang="en-US" dirty="0"/>
              <a:t>The expertise of the peer reviewers is primarily as teachers within their discipline, but many of them also possess significant administrative experience and understand the issues of higher music education from this perspective as well. In general, Review Teams will be assembled in such a way that the individual expertise of each team member complements that of the others.</a:t>
            </a:r>
          </a:p>
          <a:p>
            <a:endParaRPr lang="en-US" dirty="0"/>
          </a:p>
          <a:p>
            <a:r>
              <a:rPr lang="en-US" dirty="0"/>
              <a:t>The other most important constituency within higher music education institutions is that of the students. Students are systematically included as members of the Review Teams assembled under the procedures </a:t>
            </a:r>
            <a:r>
              <a:rPr lang="en-US" dirty="0" err="1"/>
              <a:t>organised</a:t>
            </a:r>
            <a:r>
              <a:rPr lang="en-US" dirty="0"/>
              <a:t> by MusiQuE. The role of students is the same as that of the other peer reviewers, and their perspective is equally valued.</a:t>
            </a:r>
          </a:p>
          <a:p>
            <a:r>
              <a:rPr lang="en-US" dirty="0"/>
              <a:t>MusiQuE conducts its review procedures in a manner that is </a:t>
            </a:r>
            <a:r>
              <a:rPr lang="en-US" dirty="0" err="1"/>
              <a:t>characterised</a:t>
            </a:r>
            <a:r>
              <a:rPr lang="en-US" dirty="0"/>
              <a:t> by the following principles:</a:t>
            </a:r>
          </a:p>
          <a:p>
            <a:r>
              <a:rPr lang="en-US" dirty="0"/>
              <a:t> Respecting the special characteristics of higher music education and the contexts and traditions in which music is created</a:t>
            </a:r>
          </a:p>
          <a:p>
            <a:r>
              <a:rPr lang="en-US" dirty="0"/>
              <a:t> Encouraging higher music education institutions to reflect on their own practice, development and challenges</a:t>
            </a:r>
          </a:p>
          <a:p>
            <a:r>
              <a:rPr lang="en-US" dirty="0"/>
              <a:t> Assisting them in the enhancement of their quality by focusing on learning and experience-sharing</a:t>
            </a:r>
          </a:p>
          <a:p>
            <a:r>
              <a:rPr lang="en-US" dirty="0"/>
              <a:t> Striving towards a higher level of objectivity (through the involvement of international review teams)</a:t>
            </a:r>
          </a:p>
          <a:p>
            <a:r>
              <a:rPr lang="en-US" dirty="0"/>
              <a:t> Bringing a European/international dimension to the procedure</a:t>
            </a:r>
          </a:p>
          <a:p>
            <a:r>
              <a:rPr lang="en-US" dirty="0"/>
              <a:t> Striving for the improvement of higher music education as a whole</a:t>
            </a:r>
          </a:p>
        </p:txBody>
      </p:sp>
      <p:sp>
        <p:nvSpPr>
          <p:cNvPr id="4" name="Slide Number Placeholder 3"/>
          <p:cNvSpPr>
            <a:spLocks noGrp="1"/>
          </p:cNvSpPr>
          <p:nvPr>
            <p:ph type="sldNum" sz="quarter" idx="10"/>
          </p:nvPr>
        </p:nvSpPr>
        <p:spPr/>
        <p:txBody>
          <a:bodyPr/>
          <a:lstStyle/>
          <a:p>
            <a:fld id="{8D9BF0E5-3FB7-9748-AA02-AFCBCB75EA5A}" type="slidenum">
              <a:rPr lang="en-US" smtClean="0"/>
              <a:pPr/>
              <a:t>7</a:t>
            </a:fld>
            <a:endParaRPr lang="en-US"/>
          </a:p>
        </p:txBody>
      </p:sp>
    </p:spTree>
    <p:extLst>
      <p:ext uri="{BB962C8B-B14F-4D97-AF65-F5344CB8AC3E}">
        <p14:creationId xmlns:p14="http://schemas.microsoft.com/office/powerpoint/2010/main" val="3504551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b="1" baseline="0" noProof="0" dirty="0"/>
              <a:t>The </a:t>
            </a:r>
            <a:r>
              <a:rPr lang="nl-NL" b="1" baseline="0" noProof="0" dirty="0" err="1"/>
              <a:t>standards</a:t>
            </a:r>
            <a:r>
              <a:rPr lang="nl-NL" b="1" baseline="0" noProof="0" dirty="0"/>
              <a:t> are a tool </a:t>
            </a:r>
            <a:r>
              <a:rPr lang="nl-NL" b="1" baseline="0" noProof="0" dirty="0" err="1"/>
              <a:t>for</a:t>
            </a:r>
            <a:r>
              <a:rPr lang="nl-NL" b="1" baseline="0" noProof="0" dirty="0"/>
              <a:t> </a:t>
            </a:r>
            <a:r>
              <a:rPr lang="nl-NL" b="1" baseline="0" noProof="0" dirty="0" err="1"/>
              <a:t>reflection</a:t>
            </a:r>
            <a:r>
              <a:rPr lang="nl-NL" b="1" baseline="0" noProof="0" dirty="0"/>
              <a:t>: </a:t>
            </a:r>
            <a:r>
              <a:rPr lang="nl-NL" b="0" baseline="0" noProof="0" dirty="0" err="1"/>
              <a:t>t</a:t>
            </a:r>
            <a:r>
              <a:rPr lang="nl-NL" baseline="0" noProof="0" dirty="0" err="1"/>
              <a:t>he</a:t>
            </a:r>
            <a:r>
              <a:rPr lang="nl-NL" baseline="0" noProof="0" dirty="0"/>
              <a:t> MusiQuE Standards </a:t>
            </a:r>
            <a:r>
              <a:rPr lang="nl-NL" baseline="0" noProof="0" dirty="0" err="1"/>
              <a:t>aim</a:t>
            </a:r>
            <a:r>
              <a:rPr lang="nl-NL" baseline="0" noProof="0" dirty="0"/>
              <a:t> </a:t>
            </a:r>
            <a:r>
              <a:rPr lang="en-GB" baseline="0" noProof="0" dirty="0"/>
              <a:t>to stimulate institutions (including all individual actors such as teaching staff members) to consider what works and what does not (fully) work in the institution or programme, what is unique in their offering and functioning, and especially how the situation can be changed and improved, how the institution/programme/settings can face challenges and meet changing requirements.</a:t>
            </a:r>
            <a:endParaRPr lang="nl-NL" baseline="0" noProof="0" dirty="0"/>
          </a:p>
          <a:p>
            <a:endParaRPr lang="en-GB" sz="1200" b="0" i="0" u="none" strike="noStrike" kern="1200" baseline="0" dirty="0">
              <a:solidFill>
                <a:schemeClr val="tx1"/>
              </a:solidFill>
              <a:latin typeface="+mn-lt"/>
              <a:ea typeface="+mn-ea"/>
              <a:cs typeface="+mn-cs"/>
            </a:endParaRP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Three sets of standards have been designed to meet different institutional needs: </a:t>
            </a:r>
          </a:p>
          <a:p>
            <a:endParaRPr lang="en-GB"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GB" sz="1200" b="0" i="0" u="none" strike="noStrike" kern="1200" baseline="0" dirty="0">
                <a:solidFill>
                  <a:schemeClr val="tx1"/>
                </a:solidFill>
                <a:latin typeface="+mn-lt"/>
                <a:ea typeface="+mn-ea"/>
                <a:cs typeface="+mn-cs"/>
              </a:rPr>
              <a:t>A set of Standards for Institutional Review, to be used for reviews covering the whole institution (IR) </a:t>
            </a:r>
          </a:p>
          <a:p>
            <a:pPr marL="171450" indent="-171450">
              <a:buFont typeface="Arial" panose="020B0604020202020204" pitchFamily="34" charset="0"/>
              <a:buChar char="•"/>
            </a:pPr>
            <a:r>
              <a:rPr lang="en-GB" sz="1200" b="0" i="0" u="none" strike="noStrike" kern="1200" baseline="0" dirty="0">
                <a:solidFill>
                  <a:schemeClr val="tx1"/>
                </a:solidFill>
                <a:latin typeface="+mn-lt"/>
                <a:ea typeface="+mn-ea"/>
                <a:cs typeface="+mn-cs"/>
              </a:rPr>
              <a:t>A set of Standards for Programme Review, to be used for the evaluation of one or more programmes within an institution (PR) </a:t>
            </a:r>
          </a:p>
          <a:p>
            <a:pPr marL="171450" indent="-171450">
              <a:buFont typeface="Arial" panose="020B0604020202020204" pitchFamily="34" charset="0"/>
              <a:buChar char="•"/>
            </a:pPr>
            <a:r>
              <a:rPr lang="en-GB" sz="1200" b="0" i="0" u="none" strike="noStrike" kern="1200" baseline="0" dirty="0">
                <a:solidFill>
                  <a:schemeClr val="tx1"/>
                </a:solidFill>
                <a:latin typeface="+mn-lt"/>
                <a:ea typeface="+mn-ea"/>
                <a:cs typeface="+mn-cs"/>
              </a:rPr>
              <a:t>A set of Standards for Joint Programme Review, to be used for the evaluation of a study programme jointly developed by several partner institutions from different countries (not necessarily leading to a joint degree) (JPR) </a:t>
            </a:r>
          </a:p>
          <a:p>
            <a:pPr marL="171450" indent="-171450">
              <a:buFont typeface="Arial" panose="020B0604020202020204" pitchFamily="34" charset="0"/>
              <a:buChar char="•"/>
            </a:pPr>
            <a:endParaRPr lang="nl-NL" sz="1200" b="0" i="0" u="none" strike="noStrike" kern="1200" baseline="0" dirty="0">
              <a:solidFill>
                <a:schemeClr val="tx1"/>
              </a:solidFill>
              <a:latin typeface="+mn-lt"/>
              <a:ea typeface="+mn-ea"/>
              <a:cs typeface="+mn-cs"/>
            </a:endParaRPr>
          </a:p>
          <a:p>
            <a:pPr marL="0" indent="0">
              <a:buFont typeface="Arial" panose="020B0604020202020204" pitchFamily="34" charset="0"/>
              <a:buNone/>
            </a:pPr>
            <a:r>
              <a:rPr lang="en-GB" sz="1200" b="0" i="0" u="none" strike="noStrike" kern="1200" baseline="0" dirty="0">
                <a:solidFill>
                  <a:schemeClr val="tx1"/>
                </a:solidFill>
                <a:latin typeface="+mn-lt"/>
                <a:ea typeface="+mn-ea"/>
                <a:cs typeface="+mn-cs"/>
              </a:rPr>
              <a:t>Depending on the context and aim of the review procedure, one of these three sets of standards will apply. This set will then be used </a:t>
            </a:r>
            <a:r>
              <a:rPr lang="en-GB" sz="1200" b="1" i="0" u="none" strike="noStrike" kern="1200" baseline="0" dirty="0">
                <a:solidFill>
                  <a:schemeClr val="tx1"/>
                </a:solidFill>
                <a:latin typeface="+mn-lt"/>
                <a:ea typeface="+mn-ea"/>
                <a:cs typeface="+mn-cs"/>
              </a:rPr>
              <a:t>by the institution</a:t>
            </a:r>
            <a:r>
              <a:rPr lang="en-GB" sz="1200" b="0" i="0" u="none" strike="noStrike" kern="1200" baseline="0" dirty="0">
                <a:solidFill>
                  <a:schemeClr val="tx1"/>
                </a:solidFill>
                <a:latin typeface="+mn-lt"/>
                <a:ea typeface="+mn-ea"/>
                <a:cs typeface="+mn-cs"/>
              </a:rPr>
              <a:t> to write its self-evaluation report and compile supportive evidence, </a:t>
            </a:r>
            <a:r>
              <a:rPr lang="en-GB" sz="1200" b="1" i="0" u="none" strike="noStrike" kern="1200" baseline="0" dirty="0">
                <a:solidFill>
                  <a:schemeClr val="tx1"/>
                </a:solidFill>
                <a:latin typeface="+mn-lt"/>
                <a:ea typeface="+mn-ea"/>
                <a:cs typeface="+mn-cs"/>
              </a:rPr>
              <a:t>by the Review Team </a:t>
            </a:r>
            <a:r>
              <a:rPr lang="en-GB" sz="1200" b="0" i="0" u="none" strike="noStrike" kern="1200" baseline="0" dirty="0">
                <a:solidFill>
                  <a:schemeClr val="tx1"/>
                </a:solidFill>
                <a:latin typeface="+mn-lt"/>
                <a:ea typeface="+mn-ea"/>
                <a:cs typeface="+mn-cs"/>
              </a:rPr>
              <a:t>during the site-visit to structure and inform its fact-finding exercise and by the Review Team after the site-visit as a basis on which to assess the institution / programme / joint programme and build the review report.</a:t>
            </a:r>
          </a:p>
          <a:p>
            <a:pPr marL="0" indent="0">
              <a:buFont typeface="Arial" panose="020B0604020202020204" pitchFamily="34" charset="0"/>
              <a:buNone/>
            </a:pPr>
            <a:endParaRPr lang="nl-NL" sz="1200" b="0" i="0" u="none" strike="noStrike" kern="1200" baseline="0" dirty="0">
              <a:solidFill>
                <a:schemeClr val="tx1"/>
              </a:solidFill>
              <a:latin typeface="+mn-lt"/>
              <a:ea typeface="+mn-ea"/>
              <a:cs typeface="+mn-cs"/>
            </a:endParaRPr>
          </a:p>
          <a:p>
            <a:pPr marL="0" indent="0">
              <a:buFont typeface="Arial" panose="020B0604020202020204" pitchFamily="34" charset="0"/>
              <a:buNone/>
            </a:pPr>
            <a:r>
              <a:rPr lang="en-GB" sz="1200" b="0" i="0" u="none" strike="noStrike" kern="1200" baseline="0" dirty="0">
                <a:solidFill>
                  <a:schemeClr val="tx1"/>
                </a:solidFill>
                <a:latin typeface="+mn-lt"/>
                <a:ea typeface="+mn-ea"/>
                <a:cs typeface="+mn-cs"/>
              </a:rPr>
              <a:t>All three sets of standards share a common philosophy and address similar areas; their differences lie in the way that they are specifically tailored to the review task in question.</a:t>
            </a:r>
          </a:p>
          <a:p>
            <a:pPr defTabSz="931717">
              <a:defRPr/>
            </a:pPr>
            <a:endParaRPr lang="en-US" dirty="0"/>
          </a:p>
          <a:p>
            <a:endParaRPr lang="nl-NL" baseline="0" noProof="0" dirty="0"/>
          </a:p>
          <a:p>
            <a:endParaRPr lang="nl-NL" baseline="0" noProof="0" dirty="0"/>
          </a:p>
          <a:p>
            <a:endParaRPr lang="en-US" baseline="0" noProof="0" dirty="0"/>
          </a:p>
        </p:txBody>
      </p:sp>
      <p:sp>
        <p:nvSpPr>
          <p:cNvPr id="4" name="Espace réservé du numéro de diapositive 3"/>
          <p:cNvSpPr>
            <a:spLocks noGrp="1"/>
          </p:cNvSpPr>
          <p:nvPr>
            <p:ph type="sldNum" sz="quarter" idx="10"/>
          </p:nvPr>
        </p:nvSpPr>
        <p:spPr/>
        <p:txBody>
          <a:bodyPr/>
          <a:lstStyle/>
          <a:p>
            <a:fld id="{8D9BF0E5-3FB7-9748-AA02-AFCBCB75EA5A}"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137898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20000"/>
          </a:bodyPr>
          <a:lstStyle/>
          <a:p>
            <a:pPr defTabSz="931717">
              <a:defRPr/>
            </a:pPr>
            <a:r>
              <a:rPr lang="en-GB" dirty="0"/>
              <a:t>Each set of standards is divided into three columns:</a:t>
            </a:r>
          </a:p>
          <a:p>
            <a:pPr defTabSz="931717">
              <a:defRPr/>
            </a:pPr>
            <a:endParaRPr lang="en-GB" dirty="0"/>
          </a:p>
          <a:p>
            <a:pPr marL="171450" indent="-171450" defTabSz="931717">
              <a:buFontTx/>
              <a:buChar char="-"/>
              <a:defRPr/>
            </a:pPr>
            <a:r>
              <a:rPr lang="en-GB" dirty="0"/>
              <a:t>The first column ‘Standards’ lists the 17 standards to be met, in the context of a self-evaluation process but mostly of an external evaluation process. These standards are distributed across the 8 themes/domains of enquiry listed below and serve as threshold (minimum) standards. The domains are as follows:</a:t>
            </a:r>
          </a:p>
          <a:p>
            <a:pPr marL="0" indent="0" defTabSz="931717">
              <a:buFontTx/>
              <a:buNone/>
              <a:defRPr/>
            </a:pPr>
            <a:endParaRPr lang="nl-NL" dirty="0"/>
          </a:p>
          <a:p>
            <a:pPr marL="0" indent="0" defTabSz="931717">
              <a:buFontTx/>
              <a:buNone/>
              <a:defRPr/>
            </a:pPr>
            <a:r>
              <a:rPr lang="en-GB" dirty="0"/>
              <a:t>1. Institutional Mission, Vision and Context/Programme’s Goals and Context</a:t>
            </a:r>
          </a:p>
          <a:p>
            <a:pPr marL="0" indent="0" defTabSz="931717">
              <a:buFontTx/>
              <a:buNone/>
              <a:defRPr/>
            </a:pPr>
            <a:r>
              <a:rPr lang="en-GB" dirty="0"/>
              <a:t>2. Educational Processes</a:t>
            </a:r>
          </a:p>
          <a:p>
            <a:pPr marL="0" indent="0" defTabSz="931717">
              <a:buFontTx/>
              <a:buNone/>
              <a:defRPr/>
            </a:pPr>
            <a:r>
              <a:rPr lang="en-GB" dirty="0"/>
              <a:t>3. Student Profiles</a:t>
            </a:r>
          </a:p>
          <a:p>
            <a:pPr marL="0" indent="0" defTabSz="931717">
              <a:buFontTx/>
              <a:buNone/>
              <a:defRPr/>
            </a:pPr>
            <a:r>
              <a:rPr lang="en-GB" dirty="0"/>
              <a:t>4. Teaching Staff</a:t>
            </a:r>
          </a:p>
          <a:p>
            <a:pPr marL="0" indent="0" defTabSz="931717">
              <a:buFontTx/>
              <a:buNone/>
              <a:defRPr/>
            </a:pPr>
            <a:r>
              <a:rPr lang="en-GB" dirty="0"/>
              <a:t>5. Facilities, Resources and Support</a:t>
            </a:r>
          </a:p>
          <a:p>
            <a:pPr marL="0" indent="0" defTabSz="931717">
              <a:buFontTx/>
              <a:buNone/>
              <a:defRPr/>
            </a:pPr>
            <a:r>
              <a:rPr lang="en-GB" dirty="0"/>
              <a:t>6. Communication, Organisation and Decision-making</a:t>
            </a:r>
          </a:p>
          <a:p>
            <a:pPr marL="0" indent="0" defTabSz="931717">
              <a:buFontTx/>
              <a:buNone/>
              <a:defRPr/>
            </a:pPr>
            <a:r>
              <a:rPr lang="en-GB" dirty="0"/>
              <a:t>7. Internal Quality Culture</a:t>
            </a:r>
          </a:p>
          <a:p>
            <a:pPr marL="0" indent="0" defTabSz="931717">
              <a:buFontTx/>
              <a:buNone/>
              <a:defRPr/>
            </a:pPr>
            <a:r>
              <a:rPr lang="en-GB" dirty="0"/>
              <a:t>8. Public Interaction</a:t>
            </a:r>
          </a:p>
          <a:p>
            <a:pPr marL="0" indent="0" defTabSz="931717">
              <a:buFontTx/>
              <a:buNone/>
              <a:defRPr/>
            </a:pPr>
            <a:endParaRPr lang="nl-NL" dirty="0"/>
          </a:p>
          <a:p>
            <a:pPr marL="171450" indent="-171450" defTabSz="931717">
              <a:buFont typeface="Wingdings" panose="05000000000000000000" pitchFamily="2" charset="2"/>
              <a:buChar char="à"/>
              <a:defRPr/>
            </a:pPr>
            <a:r>
              <a:rPr lang="en-GB" dirty="0">
                <a:sym typeface="Wingdings" panose="05000000000000000000" pitchFamily="2" charset="2"/>
              </a:rPr>
              <a:t>Feel free to elaborate: what kind of issues under each domain? For example: learning outcomes under standard 2.1, assessment procedures and criteria under standard 2.3, etcetera.</a:t>
            </a:r>
          </a:p>
          <a:p>
            <a:pPr marL="171450" indent="-171450" defTabSz="931717">
              <a:buFont typeface="Wingdings" panose="05000000000000000000" pitchFamily="2" charset="2"/>
              <a:buChar char="à"/>
              <a:defRPr/>
            </a:pPr>
            <a:endParaRPr lang="nl-NL" dirty="0"/>
          </a:p>
          <a:p>
            <a:pPr marL="0" indent="0" defTabSz="931717">
              <a:buFontTx/>
              <a:buNone/>
              <a:defRPr/>
            </a:pPr>
            <a:r>
              <a:rPr lang="en-GB" dirty="0"/>
              <a:t>- The second column ‘Questions to be considered when addressing this standard’ includes, for each standard, a series of questions, which aim at facilitating the understanding of each standard and at illustrating the range of topics that could be covered by that standard. The function of these questions is not that they all should be answered separately in detail, but rather that they should provide guidance to the issues to be possibly addressed in the self-evaluation process in relation to each standard. These issues may differ according to the institutional context and the review procedure being used.</a:t>
            </a:r>
          </a:p>
          <a:p>
            <a:pPr marL="0" indent="0" defTabSz="931717">
              <a:buFontTx/>
              <a:buNone/>
              <a:defRPr/>
            </a:pPr>
            <a:endParaRPr lang="en-GB" dirty="0"/>
          </a:p>
          <a:p>
            <a:pPr marL="0" indent="0" defTabSz="931717">
              <a:buFontTx/>
              <a:buNone/>
              <a:defRPr/>
            </a:pPr>
            <a:r>
              <a:rPr lang="en-GB" dirty="0"/>
              <a:t>- The third and last column ‘Supportive material/evidence’ should not be seen as an obligatory list, but rather provides examples of the kinds of supporting material which an institution or programme team could provide to the peer-reviewers as evidence of good practice.</a:t>
            </a:r>
            <a:endParaRPr lang="en-US" dirty="0"/>
          </a:p>
          <a:p>
            <a:endParaRPr lang="nl-NL" baseline="0" noProof="0" dirty="0"/>
          </a:p>
          <a:p>
            <a:endParaRPr lang="nl-NL" baseline="0" noProof="0" dirty="0"/>
          </a:p>
          <a:p>
            <a:endParaRPr lang="nl-NL" baseline="0" noProof="0" dirty="0"/>
          </a:p>
          <a:p>
            <a:endParaRPr lang="en-US" baseline="0" noProof="0" dirty="0"/>
          </a:p>
        </p:txBody>
      </p:sp>
      <p:sp>
        <p:nvSpPr>
          <p:cNvPr id="4" name="Espace réservé du numéro de diapositive 3"/>
          <p:cNvSpPr>
            <a:spLocks noGrp="1"/>
          </p:cNvSpPr>
          <p:nvPr>
            <p:ph type="sldNum" sz="quarter" idx="10"/>
          </p:nvPr>
        </p:nvSpPr>
        <p:spPr/>
        <p:txBody>
          <a:bodyPr/>
          <a:lstStyle/>
          <a:p>
            <a:fld id="{8D9BF0E5-3FB7-9748-AA02-AFCBCB75EA5A}"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592959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Explain</a:t>
            </a:r>
            <a:r>
              <a:rPr lang="nl-NL" dirty="0"/>
              <a:t> </a:t>
            </a:r>
            <a:r>
              <a:rPr lang="nl-NL" dirty="0" err="1"/>
              <a:t>again</a:t>
            </a:r>
            <a:r>
              <a:rPr lang="nl-NL" dirty="0"/>
              <a:t> </a:t>
            </a:r>
            <a:r>
              <a:rPr lang="nl-NL" dirty="0" err="1"/>
              <a:t>how</a:t>
            </a:r>
            <a:r>
              <a:rPr lang="nl-NL" dirty="0"/>
              <a:t> </a:t>
            </a:r>
            <a:r>
              <a:rPr lang="nl-NL" dirty="0" err="1"/>
              <a:t>to</a:t>
            </a:r>
            <a:r>
              <a:rPr lang="nl-NL" dirty="0"/>
              <a:t> </a:t>
            </a:r>
            <a:r>
              <a:rPr lang="nl-NL" dirty="0" err="1"/>
              <a:t>read</a:t>
            </a:r>
            <a:r>
              <a:rPr lang="nl-NL" dirty="0"/>
              <a:t> </a:t>
            </a:r>
            <a:r>
              <a:rPr lang="nl-NL" dirty="0" err="1"/>
              <a:t>this</a:t>
            </a:r>
            <a:r>
              <a:rPr lang="nl-NL" dirty="0"/>
              <a:t> </a:t>
            </a:r>
            <a:r>
              <a:rPr lang="nl-NL" dirty="0" err="1"/>
              <a:t>example</a:t>
            </a:r>
            <a:r>
              <a:rPr lang="nl-NL" dirty="0"/>
              <a:t>:</a:t>
            </a:r>
          </a:p>
          <a:p>
            <a:endParaRPr lang="nl-NL" dirty="0"/>
          </a:p>
          <a:p>
            <a:r>
              <a:rPr lang="nl-NL" dirty="0" err="1"/>
              <a:t>what</a:t>
            </a:r>
            <a:r>
              <a:rPr lang="nl-NL" dirty="0"/>
              <a:t> is in </a:t>
            </a:r>
            <a:r>
              <a:rPr lang="nl-NL" dirty="0" err="1"/>
              <a:t>each</a:t>
            </a:r>
            <a:r>
              <a:rPr lang="nl-NL" dirty="0"/>
              <a:t> column?</a:t>
            </a:r>
            <a:endParaRPr lang="en-GB" dirty="0"/>
          </a:p>
        </p:txBody>
      </p:sp>
      <p:sp>
        <p:nvSpPr>
          <p:cNvPr id="4" name="Tijdelijke aanduiding voor dianummer 3"/>
          <p:cNvSpPr>
            <a:spLocks noGrp="1"/>
          </p:cNvSpPr>
          <p:nvPr>
            <p:ph type="sldNum" sz="quarter" idx="10"/>
          </p:nvPr>
        </p:nvSpPr>
        <p:spPr/>
        <p:txBody>
          <a:bodyPr/>
          <a:lstStyle/>
          <a:p>
            <a:fld id="{DD4E7A8F-3025-42B3-8521-2E259783A574}" type="slidenum">
              <a:rPr lang="fr-FR" smtClean="0"/>
              <a:pPr/>
              <a:t>10</a:t>
            </a:fld>
            <a:endParaRPr lang="fr-FR"/>
          </a:p>
        </p:txBody>
      </p:sp>
    </p:spTree>
    <p:extLst>
      <p:ext uri="{BB962C8B-B14F-4D97-AF65-F5344CB8AC3E}">
        <p14:creationId xmlns:p14="http://schemas.microsoft.com/office/powerpoint/2010/main" val="2063579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92500"/>
          </a:bodyPr>
          <a:lstStyle/>
          <a:p>
            <a:r>
              <a:rPr lang="en-GB" b="1" dirty="0"/>
              <a:t>MusiQuE standards and the ESG</a:t>
            </a:r>
          </a:p>
          <a:p>
            <a:endParaRPr lang="en-GB" dirty="0"/>
          </a:p>
          <a:p>
            <a:r>
              <a:rPr lang="en-GB" dirty="0"/>
              <a:t>Standards and Guidelines for quality assurance in the European Higher Education Area (ESG) have been developed in 2005 and revised in 2015 by the key stakeholders in the field of quality assurance at European level. A major goal of the ESG is to contribute to the common understanding of quality assurance for learning and teaching across borders and among all stakeholders. One of the principles the ESG are based on is the primary responsibility of higher education institutions for the quality of their provision and its assurance.</a:t>
            </a:r>
          </a:p>
          <a:p>
            <a:endParaRPr lang="nl-NL" dirty="0"/>
          </a:p>
          <a:p>
            <a:r>
              <a:rPr lang="en-GB" dirty="0"/>
              <a:t>The MusiQuE standards have been mapped against Part 1 of the ESG in their 2015 version. This way, institutions/programmes reviewed by MusiQuE are ensured that all the ESG (Part 1) are addressed in MusiQuE review procedures (as is also required by Italian law).</a:t>
            </a:r>
          </a:p>
          <a:p>
            <a:endParaRPr lang="nl-NL" dirty="0"/>
          </a:p>
          <a:p>
            <a:r>
              <a:rPr lang="nl-NL" b="1" dirty="0" err="1"/>
              <a:t>Mapping</a:t>
            </a:r>
            <a:endParaRPr lang="nl-NL" b="1" dirty="0"/>
          </a:p>
          <a:p>
            <a:endParaRPr lang="nl-NL" b="1" dirty="0"/>
          </a:p>
          <a:p>
            <a:r>
              <a:rPr lang="nl-NL" b="0" dirty="0" err="1"/>
              <a:t>Explain</a:t>
            </a:r>
            <a:r>
              <a:rPr lang="nl-NL" b="0" dirty="0"/>
              <a:t> </a:t>
            </a:r>
            <a:r>
              <a:rPr lang="nl-NL" b="0" dirty="0" err="1"/>
              <a:t>that</a:t>
            </a:r>
            <a:r>
              <a:rPr lang="nl-NL" b="0" dirty="0"/>
              <a:t> a </a:t>
            </a:r>
            <a:r>
              <a:rPr lang="nl-NL" b="0" dirty="0" err="1"/>
              <a:t>mapping</a:t>
            </a:r>
            <a:r>
              <a:rPr lang="nl-NL" b="0" dirty="0"/>
              <a:t> is </a:t>
            </a:r>
            <a:r>
              <a:rPr lang="nl-NL" b="0" dirty="0" err="1"/>
              <a:t>going</a:t>
            </a:r>
            <a:r>
              <a:rPr lang="nl-NL" b="0" dirty="0"/>
              <a:t> </a:t>
            </a:r>
            <a:r>
              <a:rPr lang="nl-NL" b="0" dirty="0" err="1"/>
              <a:t>to</a:t>
            </a:r>
            <a:r>
              <a:rPr lang="nl-NL" b="0" dirty="0"/>
              <a:t> </a:t>
            </a:r>
            <a:r>
              <a:rPr lang="nl-NL" b="0" dirty="0" err="1"/>
              <a:t>be</a:t>
            </a:r>
            <a:r>
              <a:rPr lang="nl-NL" b="0" dirty="0"/>
              <a:t> made </a:t>
            </a:r>
            <a:r>
              <a:rPr lang="nl-NL" b="0" dirty="0" err="1"/>
              <a:t>between</a:t>
            </a:r>
            <a:r>
              <a:rPr lang="nl-NL" b="0" dirty="0"/>
              <a:t> </a:t>
            </a:r>
            <a:r>
              <a:rPr lang="nl-NL" b="0" dirty="0" err="1"/>
              <a:t>the</a:t>
            </a:r>
            <a:r>
              <a:rPr lang="nl-NL" b="0" dirty="0"/>
              <a:t> MusiQuE </a:t>
            </a:r>
            <a:r>
              <a:rPr lang="nl-NL" b="0" dirty="0" err="1"/>
              <a:t>standards</a:t>
            </a:r>
            <a:r>
              <a:rPr lang="nl-NL" b="0" dirty="0"/>
              <a:t> </a:t>
            </a:r>
            <a:r>
              <a:rPr lang="nl-NL" b="0" dirty="0" err="1"/>
              <a:t>and</a:t>
            </a:r>
            <a:r>
              <a:rPr lang="nl-NL" b="0" dirty="0"/>
              <a:t> </a:t>
            </a:r>
            <a:r>
              <a:rPr lang="nl-NL" b="0" dirty="0" err="1"/>
              <a:t>the</a:t>
            </a:r>
            <a:r>
              <a:rPr lang="nl-NL" b="0" dirty="0"/>
              <a:t> ANVUR </a:t>
            </a:r>
            <a:r>
              <a:rPr lang="nl-NL" b="0" dirty="0" err="1"/>
              <a:t>standards</a:t>
            </a:r>
            <a:r>
              <a:rPr lang="nl-NL" b="0" dirty="0"/>
              <a:t>. (</a:t>
            </a:r>
            <a:r>
              <a:rPr lang="nl-NL" b="0" dirty="0" err="1"/>
              <a:t>Such</a:t>
            </a:r>
            <a:r>
              <a:rPr lang="nl-NL" b="0" dirty="0"/>
              <a:t> </a:t>
            </a:r>
            <a:r>
              <a:rPr lang="nl-NL" b="0" dirty="0" err="1"/>
              <a:t>mappings</a:t>
            </a:r>
            <a:r>
              <a:rPr lang="nl-NL" b="0" dirty="0"/>
              <a:t> are made </a:t>
            </a:r>
            <a:r>
              <a:rPr lang="nl-NL" b="0" dirty="0" err="1"/>
              <a:t>each</a:t>
            </a:r>
            <a:r>
              <a:rPr lang="nl-NL" b="0" dirty="0"/>
              <a:t> time </a:t>
            </a:r>
            <a:r>
              <a:rPr lang="nl-NL" b="0" dirty="0" err="1"/>
              <a:t>cooperates</a:t>
            </a:r>
            <a:r>
              <a:rPr lang="nl-NL" b="0" dirty="0"/>
              <a:t> </a:t>
            </a:r>
            <a:r>
              <a:rPr lang="nl-NL" b="0" dirty="0" err="1"/>
              <a:t>with</a:t>
            </a:r>
            <a:r>
              <a:rPr lang="nl-NL" b="0" dirty="0"/>
              <a:t> a </a:t>
            </a:r>
            <a:r>
              <a:rPr lang="nl-NL" b="0" dirty="0" err="1"/>
              <a:t>national</a:t>
            </a:r>
            <a:r>
              <a:rPr lang="nl-NL" b="0" dirty="0"/>
              <a:t> QA agency.) </a:t>
            </a:r>
            <a:r>
              <a:rPr lang="nl-NL" b="0" dirty="0" err="1"/>
              <a:t>This</a:t>
            </a:r>
            <a:r>
              <a:rPr lang="nl-NL" b="0" dirty="0"/>
              <a:t> has been </a:t>
            </a:r>
            <a:r>
              <a:rPr lang="nl-NL" b="0" dirty="0" err="1"/>
              <a:t>discussed</a:t>
            </a:r>
            <a:r>
              <a:rPr lang="nl-NL" b="0" dirty="0"/>
              <a:t> </a:t>
            </a:r>
            <a:r>
              <a:rPr lang="nl-NL" b="0" dirty="0" err="1"/>
              <a:t>with</a:t>
            </a:r>
            <a:r>
              <a:rPr lang="nl-NL" b="0" dirty="0"/>
              <a:t> Cecilia </a:t>
            </a:r>
            <a:r>
              <a:rPr lang="nl-NL" b="0" dirty="0" err="1"/>
              <a:t>Bibbo</a:t>
            </a:r>
            <a:r>
              <a:rPr lang="nl-NL" b="0" dirty="0"/>
              <a:t>, </a:t>
            </a:r>
            <a:r>
              <a:rPr lang="nl-NL" b="0" dirty="0" err="1"/>
              <a:t>and</a:t>
            </a:r>
            <a:r>
              <a:rPr lang="nl-NL" b="0" dirty="0"/>
              <a:t> is </a:t>
            </a:r>
            <a:r>
              <a:rPr lang="nl-NL" b="0" dirty="0" err="1"/>
              <a:t>planned</a:t>
            </a:r>
            <a:r>
              <a:rPr lang="nl-NL" b="0" dirty="0"/>
              <a:t> </a:t>
            </a:r>
            <a:r>
              <a:rPr lang="nl-NL" b="0" dirty="0" err="1"/>
              <a:t>for</a:t>
            </a:r>
            <a:r>
              <a:rPr lang="nl-NL" b="0" dirty="0"/>
              <a:t> </a:t>
            </a:r>
            <a:r>
              <a:rPr lang="nl-NL" b="0" dirty="0" err="1"/>
              <a:t>the</a:t>
            </a:r>
            <a:r>
              <a:rPr lang="nl-NL" b="0" dirty="0"/>
              <a:t> weeks </a:t>
            </a:r>
            <a:r>
              <a:rPr lang="nl-NL" b="0" dirty="0" err="1"/>
              <a:t>after</a:t>
            </a:r>
            <a:r>
              <a:rPr lang="nl-NL" b="0" dirty="0"/>
              <a:t> </a:t>
            </a:r>
            <a:r>
              <a:rPr lang="nl-NL" b="0" dirty="0" err="1"/>
              <a:t>the</a:t>
            </a:r>
            <a:r>
              <a:rPr lang="nl-NL" b="0" dirty="0"/>
              <a:t> ANVUR training.</a:t>
            </a:r>
          </a:p>
          <a:p>
            <a:endParaRPr lang="nl-NL" b="0" dirty="0"/>
          </a:p>
          <a:p>
            <a:r>
              <a:rPr lang="en-GB" b="0" dirty="0"/>
              <a:t>As a result, the MusiQuE standards and areas of inquiry will be added under each ANVUR standard in order to both express and reinforce the correspondence between both sets of criteria and to complete the ANVUR framework with criteria relevant for music programmes.</a:t>
            </a:r>
          </a:p>
          <a:p>
            <a:endParaRPr lang="nl-NL" b="0" dirty="0"/>
          </a:p>
          <a:p>
            <a:r>
              <a:rPr lang="nl-NL" b="0" dirty="0"/>
              <a:t>I</a:t>
            </a:r>
            <a:r>
              <a:rPr lang="en-GB" b="0" dirty="0" err="1"/>
              <a:t>nstitutions</a:t>
            </a:r>
            <a:r>
              <a:rPr lang="en-GB" b="0" dirty="0"/>
              <a:t> could then use this mapping to ensure they are reviewed in a procedure that is in line with the regulations and procedures of both ANVUR and MusiQuE.</a:t>
            </a:r>
          </a:p>
        </p:txBody>
      </p:sp>
      <p:sp>
        <p:nvSpPr>
          <p:cNvPr id="4" name="Tijdelijke aanduiding voor dianummer 3"/>
          <p:cNvSpPr>
            <a:spLocks noGrp="1"/>
          </p:cNvSpPr>
          <p:nvPr>
            <p:ph type="sldNum" sz="quarter" idx="10"/>
          </p:nvPr>
        </p:nvSpPr>
        <p:spPr/>
        <p:txBody>
          <a:bodyPr/>
          <a:lstStyle/>
          <a:p>
            <a:fld id="{DD4E7A8F-3025-42B3-8521-2E259783A574}" type="slidenum">
              <a:rPr lang="fr-FR" smtClean="0"/>
              <a:pPr/>
              <a:t>11</a:t>
            </a:fld>
            <a:endParaRPr lang="fr-FR"/>
          </a:p>
        </p:txBody>
      </p:sp>
    </p:spTree>
    <p:extLst>
      <p:ext uri="{BB962C8B-B14F-4D97-AF65-F5344CB8AC3E}">
        <p14:creationId xmlns:p14="http://schemas.microsoft.com/office/powerpoint/2010/main" val="41562579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rgbClr val="348DD6"/>
        </a:solidFill>
        <a:effectLst/>
      </p:bgPr>
    </p:bg>
    <p:spTree>
      <p:nvGrpSpPr>
        <p:cNvPr id="1" name=""/>
        <p:cNvGrpSpPr/>
        <p:nvPr/>
      </p:nvGrpSpPr>
      <p:grpSpPr>
        <a:xfrm>
          <a:off x="0" y="0"/>
          <a:ext cx="0" cy="0"/>
          <a:chOff x="0" y="0"/>
          <a:chExt cx="0" cy="0"/>
        </a:xfrm>
      </p:grpSpPr>
      <p:pic>
        <p:nvPicPr>
          <p:cNvPr id="9" name="Picture 8" descr="MusiQuE_Li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3774" y="2246656"/>
            <a:ext cx="7154465" cy="2792205"/>
          </a:xfrm>
          <a:prstGeom prst="rect">
            <a:avLst/>
          </a:prstGeom>
        </p:spPr>
      </p:pic>
      <p:sp>
        <p:nvSpPr>
          <p:cNvPr id="2" name="Title 1"/>
          <p:cNvSpPr>
            <a:spLocks noGrp="1"/>
          </p:cNvSpPr>
          <p:nvPr>
            <p:ph type="ctrTitle"/>
          </p:nvPr>
        </p:nvSpPr>
        <p:spPr>
          <a:xfrm>
            <a:off x="685800" y="510975"/>
            <a:ext cx="7772400" cy="1693512"/>
          </a:xfrm>
        </p:spPr>
        <p:txBody>
          <a:bodyPr/>
          <a:lstStyle>
            <a:lvl1pPr algn="l">
              <a:defRPr>
                <a:solidFill>
                  <a:srgbClr val="2C3F94"/>
                </a:solidFill>
                <a:latin typeface="PT Sans Narrow"/>
                <a:cs typeface="PT Sans Narrow"/>
              </a:defRPr>
            </a:lvl1pPr>
          </a:lstStyle>
          <a:p>
            <a:r>
              <a:rPr lang="fr-FR"/>
              <a:t>Cliquez pour modifier le style du titre</a:t>
            </a:r>
            <a:endParaRPr lang="en-US" dirty="0"/>
          </a:p>
        </p:txBody>
      </p:sp>
      <p:sp>
        <p:nvSpPr>
          <p:cNvPr id="3" name="Subtitle 2"/>
          <p:cNvSpPr>
            <a:spLocks noGrp="1"/>
          </p:cNvSpPr>
          <p:nvPr>
            <p:ph type="subTitle" idx="1"/>
          </p:nvPr>
        </p:nvSpPr>
        <p:spPr>
          <a:xfrm>
            <a:off x="685800" y="4878268"/>
            <a:ext cx="6400800" cy="575649"/>
          </a:xfrm>
        </p:spPr>
        <p:txBody>
          <a:bodyPr/>
          <a:lstStyle>
            <a:lvl1pPr marL="0" indent="0" algn="l">
              <a:buNone/>
              <a:defRPr>
                <a:solidFill>
                  <a:srgbClr val="FEC700"/>
                </a:solidFill>
                <a:latin typeface="PT Sans Narrow"/>
                <a:cs typeface="PT Sans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en-US" dirty="0"/>
          </a:p>
        </p:txBody>
      </p:sp>
      <p:sp>
        <p:nvSpPr>
          <p:cNvPr id="7" name="Left Bracket 6"/>
          <p:cNvSpPr/>
          <p:nvPr/>
        </p:nvSpPr>
        <p:spPr>
          <a:xfrm>
            <a:off x="311949" y="391288"/>
            <a:ext cx="581825" cy="5223222"/>
          </a:xfrm>
          <a:prstGeom prst="leftBracket">
            <a:avLst>
              <a:gd name="adj" fmla="val 59001"/>
            </a:avLst>
          </a:prstGeom>
          <a:ln w="76200" cmpd="sng">
            <a:solidFill>
              <a:srgbClr val="2C3F94"/>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8" name="Left Bracket 7"/>
          <p:cNvSpPr/>
          <p:nvPr/>
        </p:nvSpPr>
        <p:spPr>
          <a:xfrm flipH="1">
            <a:off x="8189507" y="1282479"/>
            <a:ext cx="580417" cy="5223222"/>
          </a:xfrm>
          <a:prstGeom prst="leftBracket">
            <a:avLst>
              <a:gd name="adj" fmla="val 59001"/>
            </a:avLst>
          </a:prstGeom>
          <a:ln w="76200" cmpd="sng">
            <a:solidFill>
              <a:srgbClr val="FFCF12"/>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pic>
        <p:nvPicPr>
          <p:cNvPr id="11" name="Picture 10"/>
          <p:cNvPicPr>
            <a:picLocks noChangeAspect="1"/>
          </p:cNvPicPr>
          <p:nvPr/>
        </p:nvPicPr>
        <p:blipFill>
          <a:blip r:embed="rId3"/>
          <a:stretch>
            <a:fillRect/>
          </a:stretch>
        </p:blipFill>
        <p:spPr>
          <a:xfrm>
            <a:off x="2762976" y="5864277"/>
            <a:ext cx="1958035" cy="792289"/>
          </a:xfrm>
          <a:prstGeom prst="rect">
            <a:avLst/>
          </a:prstGeom>
        </p:spPr>
      </p:pic>
      <p:pic>
        <p:nvPicPr>
          <p:cNvPr id="12" name="Picture 11"/>
          <p:cNvPicPr>
            <a:picLocks noChangeAspect="1"/>
          </p:cNvPicPr>
          <p:nvPr/>
        </p:nvPicPr>
        <p:blipFill>
          <a:blip r:embed="rId4">
            <a:alphaModFix/>
            <a:duotone>
              <a:prstClr val="black"/>
              <a:schemeClr val="accent1">
                <a:tint val="45000"/>
                <a:satMod val="400000"/>
              </a:schemeClr>
            </a:duotone>
          </a:blip>
          <a:stretch>
            <a:fillRect/>
          </a:stretch>
        </p:blipFill>
        <p:spPr>
          <a:xfrm>
            <a:off x="4871060" y="5784898"/>
            <a:ext cx="666032" cy="926321"/>
          </a:xfrm>
          <a:prstGeom prst="rect">
            <a:avLst/>
          </a:prstGeom>
          <a:ln>
            <a:noFill/>
          </a:ln>
        </p:spPr>
      </p:pic>
      <p:cxnSp>
        <p:nvCxnSpPr>
          <p:cNvPr id="13" name="Straight Connector 12"/>
          <p:cNvCxnSpPr/>
          <p:nvPr/>
        </p:nvCxnSpPr>
        <p:spPr>
          <a:xfrm flipH="1" flipV="1">
            <a:off x="8526756" y="6417192"/>
            <a:ext cx="323090" cy="332976"/>
          </a:xfrm>
          <a:prstGeom prst="line">
            <a:avLst/>
          </a:prstGeom>
          <a:ln w="76200" cmpd="sng">
            <a:solidFill>
              <a:srgbClr val="FFCF1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13750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9" name="Rectangle 8"/>
          <p:cNvSpPr/>
          <p:nvPr userDrawn="1"/>
        </p:nvSpPr>
        <p:spPr>
          <a:xfrm>
            <a:off x="0" y="1"/>
            <a:ext cx="9144000" cy="2127721"/>
          </a:xfrm>
          <a:prstGeom prst="rect">
            <a:avLst/>
          </a:prstGeom>
          <a:solidFill>
            <a:srgbClr val="348DD6"/>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Left Bracket 6"/>
          <p:cNvSpPr/>
          <p:nvPr userDrawn="1"/>
        </p:nvSpPr>
        <p:spPr>
          <a:xfrm>
            <a:off x="311949" y="190770"/>
            <a:ext cx="342586" cy="1726685"/>
          </a:xfrm>
          <a:prstGeom prst="leftBracket">
            <a:avLst>
              <a:gd name="adj" fmla="val 69989"/>
            </a:avLst>
          </a:prstGeom>
          <a:ln w="57150" cmpd="sng">
            <a:solidFill>
              <a:srgbClr val="2C3F94"/>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8" name="Left Bracket 7"/>
          <p:cNvSpPr/>
          <p:nvPr userDrawn="1"/>
        </p:nvSpPr>
        <p:spPr>
          <a:xfrm flipH="1">
            <a:off x="8505321" y="216419"/>
            <a:ext cx="337252" cy="1715546"/>
          </a:xfrm>
          <a:prstGeom prst="leftBracket">
            <a:avLst>
              <a:gd name="adj" fmla="val 59001"/>
            </a:avLst>
          </a:prstGeom>
          <a:ln w="76200" cmpd="sng">
            <a:solidFill>
              <a:srgbClr val="FFCF12"/>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cxnSp>
        <p:nvCxnSpPr>
          <p:cNvPr id="10" name="Straight Connector 9"/>
          <p:cNvCxnSpPr/>
          <p:nvPr userDrawn="1"/>
        </p:nvCxnSpPr>
        <p:spPr>
          <a:xfrm flipH="1" flipV="1">
            <a:off x="8688301" y="1873045"/>
            <a:ext cx="154272" cy="168316"/>
          </a:xfrm>
          <a:prstGeom prst="line">
            <a:avLst/>
          </a:prstGeom>
          <a:ln w="76200" cmpd="sng">
            <a:solidFill>
              <a:srgbClr val="FFCF12"/>
            </a:solidFill>
          </a:ln>
          <a:effectLst/>
        </p:spPr>
        <p:style>
          <a:lnRef idx="2">
            <a:schemeClr val="accent1"/>
          </a:lnRef>
          <a:fillRef idx="0">
            <a:schemeClr val="accent1"/>
          </a:fillRef>
          <a:effectRef idx="1">
            <a:schemeClr val="accent1"/>
          </a:effectRef>
          <a:fontRef idx="minor">
            <a:schemeClr val="tx1"/>
          </a:fontRef>
        </p:style>
      </p:cxnSp>
      <p:sp>
        <p:nvSpPr>
          <p:cNvPr id="11" name="Title 1"/>
          <p:cNvSpPr>
            <a:spLocks noGrp="1"/>
          </p:cNvSpPr>
          <p:nvPr>
            <p:ph type="title"/>
          </p:nvPr>
        </p:nvSpPr>
        <p:spPr>
          <a:xfrm>
            <a:off x="457200" y="461418"/>
            <a:ext cx="8229600" cy="1143000"/>
          </a:xfrm>
        </p:spPr>
        <p:txBody>
          <a:bodyPr/>
          <a:lstStyle/>
          <a:p>
            <a:r>
              <a:rPr lang="en-US"/>
              <a:t>Click to edit Master title style</a:t>
            </a:r>
          </a:p>
        </p:txBody>
      </p:sp>
      <p:pic>
        <p:nvPicPr>
          <p:cNvPr id="12" name="Picture 11" descr="MusiQuE_Line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9142" y="6009015"/>
            <a:ext cx="1805125" cy="704494"/>
          </a:xfrm>
          <a:prstGeom prst="rect">
            <a:avLst/>
          </a:prstGeom>
        </p:spPr>
      </p:pic>
    </p:spTree>
    <p:extLst>
      <p:ext uri="{BB962C8B-B14F-4D97-AF65-F5344CB8AC3E}">
        <p14:creationId xmlns:p14="http://schemas.microsoft.com/office/powerpoint/2010/main" val="207743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Diapositive de titre">
    <p:bg>
      <p:bgPr>
        <a:solidFill>
          <a:srgbClr val="348DD6"/>
        </a:solidFill>
        <a:effectLst/>
      </p:bgPr>
    </p:bg>
    <p:spTree>
      <p:nvGrpSpPr>
        <p:cNvPr id="1" name=""/>
        <p:cNvGrpSpPr/>
        <p:nvPr/>
      </p:nvGrpSpPr>
      <p:grpSpPr>
        <a:xfrm>
          <a:off x="0" y="0"/>
          <a:ext cx="0" cy="0"/>
          <a:chOff x="0" y="0"/>
          <a:chExt cx="0" cy="0"/>
        </a:xfrm>
      </p:grpSpPr>
      <p:pic>
        <p:nvPicPr>
          <p:cNvPr id="9" name="Picture 8" descr="MusiQuE_Li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3774" y="2246656"/>
            <a:ext cx="7154465" cy="2792205"/>
          </a:xfrm>
          <a:prstGeom prst="rect">
            <a:avLst/>
          </a:prstGeom>
        </p:spPr>
      </p:pic>
      <p:sp>
        <p:nvSpPr>
          <p:cNvPr id="2" name="Title 1"/>
          <p:cNvSpPr>
            <a:spLocks noGrp="1"/>
          </p:cNvSpPr>
          <p:nvPr>
            <p:ph type="ctrTitle"/>
          </p:nvPr>
        </p:nvSpPr>
        <p:spPr>
          <a:xfrm>
            <a:off x="685800" y="510975"/>
            <a:ext cx="7772400" cy="1693512"/>
          </a:xfrm>
        </p:spPr>
        <p:txBody>
          <a:bodyPr/>
          <a:lstStyle>
            <a:lvl1pPr algn="l">
              <a:defRPr>
                <a:solidFill>
                  <a:srgbClr val="2C3F94"/>
                </a:solidFill>
                <a:latin typeface="PT Sans Narrow"/>
                <a:cs typeface="PT Sans Narrow"/>
              </a:defRPr>
            </a:lvl1pPr>
          </a:lstStyle>
          <a:p>
            <a:r>
              <a:rPr lang="fr-FR"/>
              <a:t>Cliquez pour modifier le style du titre</a:t>
            </a:r>
            <a:endParaRPr lang="en-US" dirty="0"/>
          </a:p>
        </p:txBody>
      </p:sp>
      <p:sp>
        <p:nvSpPr>
          <p:cNvPr id="7" name="Left Bracket 6"/>
          <p:cNvSpPr/>
          <p:nvPr/>
        </p:nvSpPr>
        <p:spPr>
          <a:xfrm>
            <a:off x="311949" y="391288"/>
            <a:ext cx="581825" cy="5223222"/>
          </a:xfrm>
          <a:prstGeom prst="leftBracket">
            <a:avLst>
              <a:gd name="adj" fmla="val 59001"/>
            </a:avLst>
          </a:prstGeom>
          <a:ln w="76200" cmpd="sng">
            <a:solidFill>
              <a:srgbClr val="2C3F94"/>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8" name="Left Bracket 7"/>
          <p:cNvSpPr/>
          <p:nvPr/>
        </p:nvSpPr>
        <p:spPr>
          <a:xfrm flipH="1">
            <a:off x="8189507" y="1282479"/>
            <a:ext cx="580417" cy="5223222"/>
          </a:xfrm>
          <a:prstGeom prst="leftBracket">
            <a:avLst>
              <a:gd name="adj" fmla="val 59001"/>
            </a:avLst>
          </a:prstGeom>
          <a:ln w="76200" cmpd="sng">
            <a:solidFill>
              <a:srgbClr val="FFCF12"/>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pic>
        <p:nvPicPr>
          <p:cNvPr id="11" name="Picture 10"/>
          <p:cNvPicPr>
            <a:picLocks noChangeAspect="1"/>
          </p:cNvPicPr>
          <p:nvPr/>
        </p:nvPicPr>
        <p:blipFill>
          <a:blip r:embed="rId3"/>
          <a:stretch>
            <a:fillRect/>
          </a:stretch>
        </p:blipFill>
        <p:spPr>
          <a:xfrm>
            <a:off x="1100379" y="5678036"/>
            <a:ext cx="1958035" cy="792289"/>
          </a:xfrm>
          <a:prstGeom prst="rect">
            <a:avLst/>
          </a:prstGeom>
        </p:spPr>
      </p:pic>
      <p:cxnSp>
        <p:nvCxnSpPr>
          <p:cNvPr id="13" name="Straight Connector 12"/>
          <p:cNvCxnSpPr/>
          <p:nvPr/>
        </p:nvCxnSpPr>
        <p:spPr>
          <a:xfrm flipH="1" flipV="1">
            <a:off x="8526756" y="6417192"/>
            <a:ext cx="323090" cy="332976"/>
          </a:xfrm>
          <a:prstGeom prst="line">
            <a:avLst/>
          </a:prstGeom>
          <a:ln w="76200" cmpd="sng">
            <a:solidFill>
              <a:srgbClr val="FFCF12"/>
            </a:solidFill>
          </a:ln>
          <a:effectLst/>
        </p:spPr>
        <p:style>
          <a:lnRef idx="2">
            <a:schemeClr val="accent1"/>
          </a:lnRef>
          <a:fillRef idx="0">
            <a:schemeClr val="accent1"/>
          </a:fillRef>
          <a:effectRef idx="1">
            <a:schemeClr val="accent1"/>
          </a:effectRef>
          <a:fontRef idx="minor">
            <a:schemeClr val="tx1"/>
          </a:fontRef>
        </p:style>
      </p:cxnSp>
      <p:pic>
        <p:nvPicPr>
          <p:cNvPr id="1026" name="Picture 2" descr="Logo Pearle 2015"/>
          <p:cNvPicPr>
            <a:picLocks noChangeAspect="1" noChangeArrowheads="1"/>
          </p:cNvPicPr>
          <p:nvPr userDrawn="1"/>
        </p:nvPicPr>
        <p:blipFill>
          <a:blip r:embed="rId4">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6913719" y="5450592"/>
            <a:ext cx="1107163" cy="110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emu-logo"/>
          <p:cNvPicPr>
            <a:picLocks noChangeAspect="1" noChangeArrowheads="1"/>
          </p:cNvPicPr>
          <p:nvPr userDrawn="1"/>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030941" y="5826561"/>
            <a:ext cx="1714153" cy="721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descr="AEC logo (short version)"/>
          <p:cNvPicPr>
            <a:picLocks noChangeAspect="1" noChangeArrowheads="1"/>
          </p:cNvPicPr>
          <p:nvPr userDrawn="1"/>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27039" y="5678036"/>
            <a:ext cx="1632483" cy="804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2327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7" name="Rectangle 6"/>
          <p:cNvSpPr/>
          <p:nvPr/>
        </p:nvSpPr>
        <p:spPr>
          <a:xfrm>
            <a:off x="0" y="1"/>
            <a:ext cx="9144000" cy="2127721"/>
          </a:xfrm>
          <a:prstGeom prst="rect">
            <a:avLst/>
          </a:prstGeom>
          <a:solidFill>
            <a:srgbClr val="348DD6"/>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2248284"/>
            <a:ext cx="8229600" cy="4452773"/>
          </a:xfrm>
        </p:spPr>
        <p:txBody>
          <a:bodyPr/>
          <a:lstStyle>
            <a:lvl1pPr marL="457200" indent="-457200">
              <a:defRPr>
                <a:solidFill>
                  <a:srgbClr val="348DD6"/>
                </a:solidFill>
                <a:latin typeface="PT Sans Narrow"/>
                <a:cs typeface="PT Sans Narrow"/>
              </a:defRPr>
            </a:lvl1pPr>
            <a:lvl2pPr marL="1080000" indent="-457200">
              <a:defRPr>
                <a:solidFill>
                  <a:srgbClr val="348DD6"/>
                </a:solidFill>
                <a:latin typeface="PT Sans Narrow"/>
                <a:cs typeface="PT Sans Narrow"/>
              </a:defRPr>
            </a:lvl2pPr>
            <a:lvl3pPr>
              <a:defRPr>
                <a:solidFill>
                  <a:srgbClr val="348DD6"/>
                </a:solidFill>
                <a:latin typeface="PT Sans Narrow"/>
                <a:cs typeface="PT Sans Narrow"/>
              </a:defRPr>
            </a:lvl3pPr>
            <a:lvl4pPr>
              <a:defRPr>
                <a:solidFill>
                  <a:srgbClr val="348DD6"/>
                </a:solidFill>
                <a:latin typeface="PT Sans Narrow"/>
                <a:cs typeface="PT Sans Narrow"/>
              </a:defRPr>
            </a:lvl4pPr>
            <a:lvl5pPr>
              <a:defRPr>
                <a:solidFill>
                  <a:srgbClr val="348DD6"/>
                </a:solidFill>
                <a:latin typeface="PT Sans Narrow"/>
                <a:cs typeface="PT Sans Narrow"/>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12" name="Left Bracket 11"/>
          <p:cNvSpPr/>
          <p:nvPr/>
        </p:nvSpPr>
        <p:spPr>
          <a:xfrm>
            <a:off x="311949" y="190770"/>
            <a:ext cx="342586" cy="1726685"/>
          </a:xfrm>
          <a:prstGeom prst="leftBracket">
            <a:avLst>
              <a:gd name="adj" fmla="val 69989"/>
            </a:avLst>
          </a:prstGeom>
          <a:ln w="57150" cmpd="sng">
            <a:solidFill>
              <a:srgbClr val="2C3F94"/>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15" name="Left Bracket 14"/>
          <p:cNvSpPr/>
          <p:nvPr/>
        </p:nvSpPr>
        <p:spPr>
          <a:xfrm flipH="1">
            <a:off x="8505321" y="203451"/>
            <a:ext cx="337252" cy="1715546"/>
          </a:xfrm>
          <a:prstGeom prst="leftBracket">
            <a:avLst>
              <a:gd name="adj" fmla="val 59001"/>
            </a:avLst>
          </a:prstGeom>
          <a:ln w="76200" cmpd="sng">
            <a:solidFill>
              <a:srgbClr val="FFCF12"/>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cxnSp>
        <p:nvCxnSpPr>
          <p:cNvPr id="16" name="Straight Connector 15"/>
          <p:cNvCxnSpPr/>
          <p:nvPr/>
        </p:nvCxnSpPr>
        <p:spPr>
          <a:xfrm flipH="1" flipV="1">
            <a:off x="8688301" y="1873045"/>
            <a:ext cx="154272" cy="168316"/>
          </a:xfrm>
          <a:prstGeom prst="line">
            <a:avLst/>
          </a:prstGeom>
          <a:ln w="76200" cmpd="sng">
            <a:solidFill>
              <a:srgbClr val="FFCF12"/>
            </a:solidFill>
          </a:ln>
          <a:effectLst/>
        </p:spPr>
        <p:style>
          <a:lnRef idx="2">
            <a:schemeClr val="accent1"/>
          </a:lnRef>
          <a:fillRef idx="0">
            <a:schemeClr val="accent1"/>
          </a:fillRef>
          <a:effectRef idx="1">
            <a:schemeClr val="accent1"/>
          </a:effectRef>
          <a:fontRef idx="minor">
            <a:schemeClr val="tx1"/>
          </a:fontRef>
        </p:style>
      </p:cxnSp>
      <p:sp>
        <p:nvSpPr>
          <p:cNvPr id="8" name="Title 1"/>
          <p:cNvSpPr>
            <a:spLocks noGrp="1"/>
          </p:cNvSpPr>
          <p:nvPr>
            <p:ph type="title"/>
          </p:nvPr>
        </p:nvSpPr>
        <p:spPr>
          <a:xfrm>
            <a:off x="457200" y="461418"/>
            <a:ext cx="8229600" cy="1143000"/>
          </a:xfrm>
        </p:spPr>
        <p:txBody>
          <a:bodyPr/>
          <a:lstStyle/>
          <a:p>
            <a:r>
              <a:rPr lang="fr-FR"/>
              <a:t>Cliquez pour modifier le style du titre</a:t>
            </a:r>
            <a:endParaRPr lang="en-US"/>
          </a:p>
        </p:txBody>
      </p:sp>
      <p:pic>
        <p:nvPicPr>
          <p:cNvPr id="9" name="Picture 8" descr="MusiQuE_Li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9088" y="6009015"/>
            <a:ext cx="1805125" cy="704494"/>
          </a:xfrm>
          <a:prstGeom prst="rect">
            <a:avLst/>
          </a:prstGeom>
        </p:spPr>
      </p:pic>
    </p:spTree>
    <p:extLst>
      <p:ext uri="{BB962C8B-B14F-4D97-AF65-F5344CB8AC3E}">
        <p14:creationId xmlns:p14="http://schemas.microsoft.com/office/powerpoint/2010/main" val="109526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10" name="Rectangle 9"/>
          <p:cNvSpPr/>
          <p:nvPr/>
        </p:nvSpPr>
        <p:spPr>
          <a:xfrm>
            <a:off x="0" y="1"/>
            <a:ext cx="9144000" cy="2127721"/>
          </a:xfrm>
          <a:prstGeom prst="rect">
            <a:avLst/>
          </a:prstGeom>
          <a:solidFill>
            <a:srgbClr val="348DD6"/>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461418"/>
            <a:ext cx="8229600" cy="1143000"/>
          </a:xfrm>
        </p:spPr>
        <p:txBody>
          <a:bodyPr/>
          <a:lstStyle/>
          <a:p>
            <a:r>
              <a:rPr lang="fr-FR"/>
              <a:t>Cliquez pour modifier le style du titre</a:t>
            </a:r>
            <a:endParaRPr lang="en-US"/>
          </a:p>
        </p:txBody>
      </p:sp>
      <p:sp>
        <p:nvSpPr>
          <p:cNvPr id="3" name="Content Placeholder 2"/>
          <p:cNvSpPr>
            <a:spLocks noGrp="1"/>
          </p:cNvSpPr>
          <p:nvPr>
            <p:ph sz="half" idx="1"/>
          </p:nvPr>
        </p:nvSpPr>
        <p:spPr>
          <a:xfrm>
            <a:off x="457200" y="2241380"/>
            <a:ext cx="4038600" cy="438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48200" y="2241380"/>
            <a:ext cx="4038600" cy="438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Left Bracket 7"/>
          <p:cNvSpPr/>
          <p:nvPr/>
        </p:nvSpPr>
        <p:spPr>
          <a:xfrm>
            <a:off x="311949" y="190770"/>
            <a:ext cx="342586" cy="1726685"/>
          </a:xfrm>
          <a:prstGeom prst="leftBracket">
            <a:avLst>
              <a:gd name="adj" fmla="val 69989"/>
            </a:avLst>
          </a:prstGeom>
          <a:ln w="57150" cmpd="sng">
            <a:solidFill>
              <a:srgbClr val="2C3F94"/>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9" name="Left Bracket 8"/>
          <p:cNvSpPr/>
          <p:nvPr/>
        </p:nvSpPr>
        <p:spPr>
          <a:xfrm flipH="1">
            <a:off x="8505321" y="216419"/>
            <a:ext cx="337252" cy="1715546"/>
          </a:xfrm>
          <a:prstGeom prst="leftBracket">
            <a:avLst>
              <a:gd name="adj" fmla="val 59001"/>
            </a:avLst>
          </a:prstGeom>
          <a:ln w="76200" cmpd="sng">
            <a:solidFill>
              <a:srgbClr val="FFCF12"/>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cxnSp>
        <p:nvCxnSpPr>
          <p:cNvPr id="11" name="Straight Connector 10"/>
          <p:cNvCxnSpPr/>
          <p:nvPr/>
        </p:nvCxnSpPr>
        <p:spPr>
          <a:xfrm flipH="1" flipV="1">
            <a:off x="8688301" y="1873045"/>
            <a:ext cx="154272" cy="168316"/>
          </a:xfrm>
          <a:prstGeom prst="line">
            <a:avLst/>
          </a:prstGeom>
          <a:ln w="76200" cmpd="sng">
            <a:solidFill>
              <a:srgbClr val="FFCF12"/>
            </a:solidFill>
          </a:ln>
          <a:effectLst/>
        </p:spPr>
        <p:style>
          <a:lnRef idx="2">
            <a:schemeClr val="accent1"/>
          </a:lnRef>
          <a:fillRef idx="0">
            <a:schemeClr val="accent1"/>
          </a:fillRef>
          <a:effectRef idx="1">
            <a:schemeClr val="accent1"/>
          </a:effectRef>
          <a:fontRef idx="minor">
            <a:schemeClr val="tx1"/>
          </a:fontRef>
        </p:style>
      </p:cxnSp>
      <p:pic>
        <p:nvPicPr>
          <p:cNvPr id="12" name="Picture 11" descr="MusiQuE_Li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9088" y="6009015"/>
            <a:ext cx="1805125" cy="704494"/>
          </a:xfrm>
          <a:prstGeom prst="rect">
            <a:avLst/>
          </a:prstGeom>
        </p:spPr>
      </p:pic>
    </p:spTree>
    <p:extLst>
      <p:ext uri="{BB962C8B-B14F-4D97-AF65-F5344CB8AC3E}">
        <p14:creationId xmlns:p14="http://schemas.microsoft.com/office/powerpoint/2010/main" val="310641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2" name="Rectangle 11"/>
          <p:cNvSpPr/>
          <p:nvPr/>
        </p:nvSpPr>
        <p:spPr>
          <a:xfrm>
            <a:off x="0" y="1"/>
            <a:ext cx="9144000" cy="2127721"/>
          </a:xfrm>
          <a:prstGeom prst="rect">
            <a:avLst/>
          </a:prstGeom>
          <a:solidFill>
            <a:srgbClr val="348DD6"/>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lvl1pPr>
          </a:lstStyle>
          <a:p>
            <a:r>
              <a:rPr lang="fr-FR"/>
              <a:t>Cliquez pour modifier le style du titre</a:t>
            </a:r>
            <a:endParaRPr lang="en-US"/>
          </a:p>
        </p:txBody>
      </p:sp>
      <p:sp>
        <p:nvSpPr>
          <p:cNvPr id="3" name="Text Placeholder 2"/>
          <p:cNvSpPr>
            <a:spLocks noGrp="1"/>
          </p:cNvSpPr>
          <p:nvPr>
            <p:ph type="body" idx="1"/>
          </p:nvPr>
        </p:nvSpPr>
        <p:spPr>
          <a:xfrm>
            <a:off x="457200" y="228223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457200" y="2922001"/>
            <a:ext cx="4040188" cy="3789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45025" y="228223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645025" y="2922000"/>
            <a:ext cx="4041775" cy="3789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0" name="Left Bracket 9"/>
          <p:cNvSpPr/>
          <p:nvPr/>
        </p:nvSpPr>
        <p:spPr>
          <a:xfrm>
            <a:off x="311949" y="190770"/>
            <a:ext cx="342586" cy="1726685"/>
          </a:xfrm>
          <a:prstGeom prst="leftBracket">
            <a:avLst>
              <a:gd name="adj" fmla="val 69989"/>
            </a:avLst>
          </a:prstGeom>
          <a:ln w="57150" cmpd="sng">
            <a:solidFill>
              <a:srgbClr val="2C3F94"/>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11" name="Left Bracket 10"/>
          <p:cNvSpPr/>
          <p:nvPr/>
        </p:nvSpPr>
        <p:spPr>
          <a:xfrm flipH="1">
            <a:off x="8505321" y="216419"/>
            <a:ext cx="337252" cy="1715546"/>
          </a:xfrm>
          <a:prstGeom prst="leftBracket">
            <a:avLst>
              <a:gd name="adj" fmla="val 59001"/>
            </a:avLst>
          </a:prstGeom>
          <a:ln w="76200" cmpd="sng">
            <a:solidFill>
              <a:srgbClr val="FFCF12"/>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cxnSp>
        <p:nvCxnSpPr>
          <p:cNvPr id="13" name="Straight Connector 12"/>
          <p:cNvCxnSpPr/>
          <p:nvPr/>
        </p:nvCxnSpPr>
        <p:spPr>
          <a:xfrm flipH="1" flipV="1">
            <a:off x="8688301" y="1873045"/>
            <a:ext cx="154272" cy="168316"/>
          </a:xfrm>
          <a:prstGeom prst="line">
            <a:avLst/>
          </a:prstGeom>
          <a:ln w="76200" cmpd="sng">
            <a:solidFill>
              <a:srgbClr val="FFCF12"/>
            </a:solidFill>
          </a:ln>
          <a:effectLst/>
        </p:spPr>
        <p:style>
          <a:lnRef idx="2">
            <a:schemeClr val="accent1"/>
          </a:lnRef>
          <a:fillRef idx="0">
            <a:schemeClr val="accent1"/>
          </a:fillRef>
          <a:effectRef idx="1">
            <a:schemeClr val="accent1"/>
          </a:effectRef>
          <a:fontRef idx="minor">
            <a:schemeClr val="tx1"/>
          </a:fontRef>
        </p:style>
      </p:cxnSp>
      <p:pic>
        <p:nvPicPr>
          <p:cNvPr id="14" name="Picture 13" descr="MusiQuE_Li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9088" y="6009015"/>
            <a:ext cx="1805125" cy="704494"/>
          </a:xfrm>
          <a:prstGeom prst="rect">
            <a:avLst/>
          </a:prstGeom>
        </p:spPr>
      </p:pic>
    </p:spTree>
    <p:extLst>
      <p:ext uri="{BB962C8B-B14F-4D97-AF65-F5344CB8AC3E}">
        <p14:creationId xmlns:p14="http://schemas.microsoft.com/office/powerpoint/2010/main" val="2502328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8" name="Rectangle 7"/>
          <p:cNvSpPr/>
          <p:nvPr/>
        </p:nvSpPr>
        <p:spPr>
          <a:xfrm>
            <a:off x="0" y="1"/>
            <a:ext cx="9144000" cy="2127721"/>
          </a:xfrm>
          <a:prstGeom prst="rect">
            <a:avLst/>
          </a:prstGeom>
          <a:solidFill>
            <a:srgbClr val="348DD6"/>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Left Bracket 5"/>
          <p:cNvSpPr/>
          <p:nvPr/>
        </p:nvSpPr>
        <p:spPr>
          <a:xfrm>
            <a:off x="311949" y="190770"/>
            <a:ext cx="342586" cy="1726685"/>
          </a:xfrm>
          <a:prstGeom prst="leftBracket">
            <a:avLst>
              <a:gd name="adj" fmla="val 69989"/>
            </a:avLst>
          </a:prstGeom>
          <a:ln w="57150" cmpd="sng">
            <a:solidFill>
              <a:srgbClr val="2C3F94"/>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7" name="Left Bracket 6"/>
          <p:cNvSpPr/>
          <p:nvPr/>
        </p:nvSpPr>
        <p:spPr>
          <a:xfrm flipH="1">
            <a:off x="8505321" y="216419"/>
            <a:ext cx="337252" cy="1715546"/>
          </a:xfrm>
          <a:prstGeom prst="leftBracket">
            <a:avLst>
              <a:gd name="adj" fmla="val 59001"/>
            </a:avLst>
          </a:prstGeom>
          <a:ln w="76200" cmpd="sng">
            <a:solidFill>
              <a:srgbClr val="FFCF12"/>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cxnSp>
        <p:nvCxnSpPr>
          <p:cNvPr id="9" name="Straight Connector 8"/>
          <p:cNvCxnSpPr/>
          <p:nvPr/>
        </p:nvCxnSpPr>
        <p:spPr>
          <a:xfrm flipH="1" flipV="1">
            <a:off x="8688301" y="1873045"/>
            <a:ext cx="154272" cy="168316"/>
          </a:xfrm>
          <a:prstGeom prst="line">
            <a:avLst/>
          </a:prstGeom>
          <a:ln w="76200" cmpd="sng">
            <a:solidFill>
              <a:srgbClr val="FFCF12"/>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title"/>
          </p:nvPr>
        </p:nvSpPr>
        <p:spPr>
          <a:xfrm>
            <a:off x="457200" y="461418"/>
            <a:ext cx="8229600" cy="1143000"/>
          </a:xfrm>
        </p:spPr>
        <p:txBody>
          <a:bodyPr/>
          <a:lstStyle/>
          <a:p>
            <a:r>
              <a:rPr lang="fr-FR"/>
              <a:t>Cliquez pour modifier le style du titre</a:t>
            </a:r>
            <a:endParaRPr lang="en-US"/>
          </a:p>
        </p:txBody>
      </p:sp>
      <p:pic>
        <p:nvPicPr>
          <p:cNvPr id="11" name="Picture 10" descr="MusiQuE_Li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9088" y="6009015"/>
            <a:ext cx="1805125" cy="704494"/>
          </a:xfrm>
          <a:prstGeom prst="rect">
            <a:avLst/>
          </a:prstGeom>
        </p:spPr>
      </p:pic>
    </p:spTree>
    <p:extLst>
      <p:ext uri="{BB962C8B-B14F-4D97-AF65-F5344CB8AC3E}">
        <p14:creationId xmlns:p14="http://schemas.microsoft.com/office/powerpoint/2010/main" val="3315813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0" name="Rectangle 9"/>
          <p:cNvSpPr/>
          <p:nvPr/>
        </p:nvSpPr>
        <p:spPr>
          <a:xfrm>
            <a:off x="0" y="4775696"/>
            <a:ext cx="9144000" cy="2127721"/>
          </a:xfrm>
          <a:prstGeom prst="rect">
            <a:avLst/>
          </a:prstGeom>
          <a:solidFill>
            <a:srgbClr val="348DD6"/>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92288" y="5124352"/>
            <a:ext cx="5486400" cy="566738"/>
          </a:xfrm>
        </p:spPr>
        <p:txBody>
          <a:bodyPr anchor="b"/>
          <a:lstStyle>
            <a:lvl1pPr algn="l">
              <a:defRPr sz="2000" b="1"/>
            </a:lvl1pPr>
          </a:lstStyle>
          <a:p>
            <a:r>
              <a:rPr lang="fr-FR"/>
              <a:t>Cliquez pour modifier le style du titre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a:p>
        </p:txBody>
      </p:sp>
      <p:sp>
        <p:nvSpPr>
          <p:cNvPr id="4" name="Text Placeholder 3"/>
          <p:cNvSpPr>
            <a:spLocks noGrp="1"/>
          </p:cNvSpPr>
          <p:nvPr>
            <p:ph type="body" sz="half" idx="2"/>
          </p:nvPr>
        </p:nvSpPr>
        <p:spPr>
          <a:xfrm>
            <a:off x="1792288" y="5828062"/>
            <a:ext cx="5486400" cy="804862"/>
          </a:xfrm>
        </p:spPr>
        <p:txBody>
          <a:bodyPr/>
          <a:lstStyle>
            <a:lvl1pPr marL="0" indent="0">
              <a:buNone/>
              <a:defRPr sz="1400">
                <a:solidFill>
                  <a:srgbClr val="FEC70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8" name="Left Bracket 7"/>
          <p:cNvSpPr/>
          <p:nvPr/>
        </p:nvSpPr>
        <p:spPr>
          <a:xfrm>
            <a:off x="1332964" y="5051883"/>
            <a:ext cx="342586" cy="1726685"/>
          </a:xfrm>
          <a:prstGeom prst="leftBracket">
            <a:avLst>
              <a:gd name="adj" fmla="val 69989"/>
            </a:avLst>
          </a:prstGeom>
          <a:ln w="57150" cmpd="sng">
            <a:solidFill>
              <a:srgbClr val="2C3F94"/>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12" name="Left Bracket 11"/>
          <p:cNvSpPr/>
          <p:nvPr/>
        </p:nvSpPr>
        <p:spPr>
          <a:xfrm flipH="1">
            <a:off x="7409598" y="5033058"/>
            <a:ext cx="337252" cy="1715546"/>
          </a:xfrm>
          <a:prstGeom prst="leftBracket">
            <a:avLst>
              <a:gd name="adj" fmla="val 59001"/>
            </a:avLst>
          </a:prstGeom>
          <a:ln w="76200" cmpd="sng">
            <a:solidFill>
              <a:srgbClr val="FFCF12"/>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cxnSp>
        <p:nvCxnSpPr>
          <p:cNvPr id="13" name="Straight Connector 12"/>
          <p:cNvCxnSpPr/>
          <p:nvPr/>
        </p:nvCxnSpPr>
        <p:spPr>
          <a:xfrm flipH="1" flipV="1">
            <a:off x="7592578" y="6689684"/>
            <a:ext cx="154272" cy="168316"/>
          </a:xfrm>
          <a:prstGeom prst="line">
            <a:avLst/>
          </a:prstGeom>
          <a:ln w="76200" cmpd="sng">
            <a:solidFill>
              <a:srgbClr val="FFCF12"/>
            </a:solidFill>
          </a:ln>
          <a:effectLst/>
        </p:spPr>
        <p:style>
          <a:lnRef idx="2">
            <a:schemeClr val="accent1"/>
          </a:lnRef>
          <a:fillRef idx="0">
            <a:schemeClr val="accent1"/>
          </a:fillRef>
          <a:effectRef idx="1">
            <a:schemeClr val="accent1"/>
          </a:effectRef>
          <a:fontRef idx="minor">
            <a:schemeClr val="tx1"/>
          </a:fontRef>
        </p:style>
      </p:cxnSp>
      <p:pic>
        <p:nvPicPr>
          <p:cNvPr id="14" name="Picture 13" descr="MusiQuE_Li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51326" y="0"/>
            <a:ext cx="1805125" cy="704494"/>
          </a:xfrm>
          <a:prstGeom prst="rect">
            <a:avLst/>
          </a:prstGeom>
        </p:spPr>
      </p:pic>
    </p:spTree>
    <p:extLst>
      <p:ext uri="{BB962C8B-B14F-4D97-AF65-F5344CB8AC3E}">
        <p14:creationId xmlns:p14="http://schemas.microsoft.com/office/powerpoint/2010/main" val="3528444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re et texte vertical">
    <p:spTree>
      <p:nvGrpSpPr>
        <p:cNvPr id="1" name=""/>
        <p:cNvGrpSpPr/>
        <p:nvPr/>
      </p:nvGrpSpPr>
      <p:grpSpPr>
        <a:xfrm>
          <a:off x="0" y="0"/>
          <a:ext cx="0" cy="0"/>
          <a:chOff x="0" y="0"/>
          <a:chExt cx="0" cy="0"/>
        </a:xfrm>
      </p:grpSpPr>
      <p:sp>
        <p:nvSpPr>
          <p:cNvPr id="9" name="Rectangle 8"/>
          <p:cNvSpPr/>
          <p:nvPr/>
        </p:nvSpPr>
        <p:spPr>
          <a:xfrm>
            <a:off x="0" y="1"/>
            <a:ext cx="9144000" cy="2127721"/>
          </a:xfrm>
          <a:prstGeom prst="rect">
            <a:avLst/>
          </a:prstGeom>
          <a:solidFill>
            <a:srgbClr val="348DD6"/>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Left Bracket 6"/>
          <p:cNvSpPr/>
          <p:nvPr/>
        </p:nvSpPr>
        <p:spPr>
          <a:xfrm>
            <a:off x="311949" y="190770"/>
            <a:ext cx="342586" cy="1726685"/>
          </a:xfrm>
          <a:prstGeom prst="leftBracket">
            <a:avLst>
              <a:gd name="adj" fmla="val 69989"/>
            </a:avLst>
          </a:prstGeom>
          <a:ln w="57150" cmpd="sng">
            <a:solidFill>
              <a:srgbClr val="2C3F94"/>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8" name="Left Bracket 7"/>
          <p:cNvSpPr/>
          <p:nvPr/>
        </p:nvSpPr>
        <p:spPr>
          <a:xfrm flipH="1">
            <a:off x="8505321" y="216419"/>
            <a:ext cx="337252" cy="1715546"/>
          </a:xfrm>
          <a:prstGeom prst="leftBracket">
            <a:avLst>
              <a:gd name="adj" fmla="val 59001"/>
            </a:avLst>
          </a:prstGeom>
          <a:ln w="76200" cmpd="sng">
            <a:solidFill>
              <a:srgbClr val="FFCF12"/>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cxnSp>
        <p:nvCxnSpPr>
          <p:cNvPr id="10" name="Straight Connector 9"/>
          <p:cNvCxnSpPr/>
          <p:nvPr/>
        </p:nvCxnSpPr>
        <p:spPr>
          <a:xfrm flipH="1" flipV="1">
            <a:off x="8688301" y="1873045"/>
            <a:ext cx="154272" cy="168316"/>
          </a:xfrm>
          <a:prstGeom prst="line">
            <a:avLst/>
          </a:prstGeom>
          <a:ln w="76200" cmpd="sng">
            <a:solidFill>
              <a:srgbClr val="FFCF12"/>
            </a:solidFill>
          </a:ln>
          <a:effectLst/>
        </p:spPr>
        <p:style>
          <a:lnRef idx="2">
            <a:schemeClr val="accent1"/>
          </a:lnRef>
          <a:fillRef idx="0">
            <a:schemeClr val="accent1"/>
          </a:fillRef>
          <a:effectRef idx="1">
            <a:schemeClr val="accent1"/>
          </a:effectRef>
          <a:fontRef idx="minor">
            <a:schemeClr val="tx1"/>
          </a:fontRef>
        </p:style>
      </p:cxnSp>
      <p:sp>
        <p:nvSpPr>
          <p:cNvPr id="11" name="Title 1"/>
          <p:cNvSpPr>
            <a:spLocks noGrp="1"/>
          </p:cNvSpPr>
          <p:nvPr>
            <p:ph type="title"/>
          </p:nvPr>
        </p:nvSpPr>
        <p:spPr>
          <a:xfrm>
            <a:off x="457200" y="461418"/>
            <a:ext cx="8229600" cy="1143000"/>
          </a:xfrm>
        </p:spPr>
        <p:txBody>
          <a:bodyPr/>
          <a:lstStyle/>
          <a:p>
            <a:r>
              <a:rPr lang="fr-FR"/>
              <a:t>Cliquez pour modifier le style du titre</a:t>
            </a:r>
            <a:endParaRPr lang="en-US"/>
          </a:p>
        </p:txBody>
      </p:sp>
      <p:pic>
        <p:nvPicPr>
          <p:cNvPr id="12" name="Picture 11" descr="MusiQuE_Li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142" y="6009015"/>
            <a:ext cx="1805125" cy="704494"/>
          </a:xfrm>
          <a:prstGeom prst="rect">
            <a:avLst/>
          </a:prstGeom>
        </p:spPr>
      </p:pic>
    </p:spTree>
    <p:extLst>
      <p:ext uri="{BB962C8B-B14F-4D97-AF65-F5344CB8AC3E}">
        <p14:creationId xmlns:p14="http://schemas.microsoft.com/office/powerpoint/2010/main" val="207743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9" name="Rectangle 8"/>
          <p:cNvSpPr/>
          <p:nvPr/>
        </p:nvSpPr>
        <p:spPr>
          <a:xfrm>
            <a:off x="6553199" y="1"/>
            <a:ext cx="2590800" cy="6857999"/>
          </a:xfrm>
          <a:prstGeom prst="rect">
            <a:avLst/>
          </a:prstGeom>
          <a:solidFill>
            <a:srgbClr val="348DD6"/>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84848" y="274638"/>
            <a:ext cx="1601951" cy="5851525"/>
          </a:xfrm>
        </p:spPr>
        <p:txBody>
          <a:bodyPr vert="eaVert"/>
          <a:lstStyle/>
          <a:p>
            <a:r>
              <a:rPr lang="fr-FR"/>
              <a:t>Cliquez pour modifier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1" name="Left Bracket 10"/>
          <p:cNvSpPr/>
          <p:nvPr/>
        </p:nvSpPr>
        <p:spPr>
          <a:xfrm>
            <a:off x="6793935" y="124521"/>
            <a:ext cx="581825" cy="6381180"/>
          </a:xfrm>
          <a:prstGeom prst="leftBracket">
            <a:avLst>
              <a:gd name="adj" fmla="val 59001"/>
            </a:avLst>
          </a:prstGeom>
          <a:ln w="76200" cmpd="sng">
            <a:solidFill>
              <a:srgbClr val="2C3F94"/>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12" name="Left Bracket 11"/>
          <p:cNvSpPr/>
          <p:nvPr/>
        </p:nvSpPr>
        <p:spPr>
          <a:xfrm flipH="1">
            <a:off x="8396589" y="124521"/>
            <a:ext cx="580417" cy="6381180"/>
          </a:xfrm>
          <a:prstGeom prst="leftBracket">
            <a:avLst>
              <a:gd name="adj" fmla="val 59001"/>
            </a:avLst>
          </a:prstGeom>
          <a:ln w="76200" cmpd="sng">
            <a:solidFill>
              <a:srgbClr val="FFCF12"/>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cxnSp>
        <p:nvCxnSpPr>
          <p:cNvPr id="13" name="Straight Connector 12"/>
          <p:cNvCxnSpPr/>
          <p:nvPr/>
        </p:nvCxnSpPr>
        <p:spPr>
          <a:xfrm flipH="1" flipV="1">
            <a:off x="8733839" y="6417192"/>
            <a:ext cx="323090" cy="332976"/>
          </a:xfrm>
          <a:prstGeom prst="line">
            <a:avLst/>
          </a:prstGeom>
          <a:ln w="76200" cmpd="sng">
            <a:solidFill>
              <a:srgbClr val="FFCF12"/>
            </a:solidFill>
          </a:ln>
          <a:effectLst/>
        </p:spPr>
        <p:style>
          <a:lnRef idx="2">
            <a:schemeClr val="accent1"/>
          </a:lnRef>
          <a:fillRef idx="0">
            <a:schemeClr val="accent1"/>
          </a:fillRef>
          <a:effectRef idx="1">
            <a:schemeClr val="accent1"/>
          </a:effectRef>
          <a:fontRef idx="minor">
            <a:schemeClr val="tx1"/>
          </a:fontRef>
        </p:style>
      </p:cxnSp>
      <p:pic>
        <p:nvPicPr>
          <p:cNvPr id="14" name="Picture 13" descr="MusiQuE_Li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38914" y="5495357"/>
            <a:ext cx="1805125" cy="704494"/>
          </a:xfrm>
          <a:prstGeom prst="rect">
            <a:avLst/>
          </a:prstGeom>
        </p:spPr>
      </p:pic>
    </p:spTree>
    <p:extLst>
      <p:ext uri="{BB962C8B-B14F-4D97-AF65-F5344CB8AC3E}">
        <p14:creationId xmlns:p14="http://schemas.microsoft.com/office/powerpoint/2010/main" val="1906288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Rectangle 6"/>
          <p:cNvSpPr/>
          <p:nvPr userDrawn="1"/>
        </p:nvSpPr>
        <p:spPr>
          <a:xfrm>
            <a:off x="0" y="1"/>
            <a:ext cx="9144000" cy="2127721"/>
          </a:xfrm>
          <a:prstGeom prst="rect">
            <a:avLst/>
          </a:prstGeom>
          <a:solidFill>
            <a:srgbClr val="348DD6"/>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2248284"/>
            <a:ext cx="8229600" cy="4452773"/>
          </a:xfrm>
        </p:spPr>
        <p:txBody>
          <a:bodyPr/>
          <a:lstStyle>
            <a:lvl1pPr>
              <a:defRPr>
                <a:solidFill>
                  <a:srgbClr val="348DD6"/>
                </a:solidFill>
                <a:latin typeface="PT Sans Narrow"/>
                <a:cs typeface="PT Sans Narrow"/>
              </a:defRPr>
            </a:lvl1pPr>
            <a:lvl2pPr>
              <a:defRPr>
                <a:solidFill>
                  <a:srgbClr val="348DD6"/>
                </a:solidFill>
                <a:latin typeface="PT Sans Narrow"/>
                <a:cs typeface="PT Sans Narrow"/>
              </a:defRPr>
            </a:lvl2pPr>
            <a:lvl3pPr>
              <a:defRPr>
                <a:solidFill>
                  <a:srgbClr val="348DD6"/>
                </a:solidFill>
                <a:latin typeface="PT Sans Narrow"/>
                <a:cs typeface="PT Sans Narrow"/>
              </a:defRPr>
            </a:lvl3pPr>
            <a:lvl4pPr>
              <a:defRPr>
                <a:solidFill>
                  <a:srgbClr val="348DD6"/>
                </a:solidFill>
                <a:latin typeface="PT Sans Narrow"/>
                <a:cs typeface="PT Sans Narrow"/>
              </a:defRPr>
            </a:lvl4pPr>
            <a:lvl5pPr>
              <a:defRPr>
                <a:solidFill>
                  <a:srgbClr val="348DD6"/>
                </a:solidFill>
                <a:latin typeface="PT Sans Narrow"/>
                <a:cs typeface="PT Sans Narrow"/>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Left Bracket 11"/>
          <p:cNvSpPr/>
          <p:nvPr userDrawn="1"/>
        </p:nvSpPr>
        <p:spPr>
          <a:xfrm>
            <a:off x="311949" y="190770"/>
            <a:ext cx="342586" cy="1726685"/>
          </a:xfrm>
          <a:prstGeom prst="leftBracket">
            <a:avLst>
              <a:gd name="adj" fmla="val 69989"/>
            </a:avLst>
          </a:prstGeom>
          <a:ln w="57150" cmpd="sng">
            <a:solidFill>
              <a:srgbClr val="2C3F94"/>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15" name="Left Bracket 14"/>
          <p:cNvSpPr/>
          <p:nvPr userDrawn="1"/>
        </p:nvSpPr>
        <p:spPr>
          <a:xfrm flipH="1">
            <a:off x="8505321" y="203451"/>
            <a:ext cx="337252" cy="1715546"/>
          </a:xfrm>
          <a:prstGeom prst="leftBracket">
            <a:avLst>
              <a:gd name="adj" fmla="val 59001"/>
            </a:avLst>
          </a:prstGeom>
          <a:ln w="76200" cmpd="sng">
            <a:solidFill>
              <a:srgbClr val="FFCF12"/>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cxnSp>
        <p:nvCxnSpPr>
          <p:cNvPr id="16" name="Straight Connector 15"/>
          <p:cNvCxnSpPr/>
          <p:nvPr userDrawn="1"/>
        </p:nvCxnSpPr>
        <p:spPr>
          <a:xfrm flipH="1" flipV="1">
            <a:off x="8688301" y="1873045"/>
            <a:ext cx="154272" cy="168316"/>
          </a:xfrm>
          <a:prstGeom prst="line">
            <a:avLst/>
          </a:prstGeom>
          <a:ln w="76200" cmpd="sng">
            <a:solidFill>
              <a:srgbClr val="FFCF12"/>
            </a:solidFill>
          </a:ln>
          <a:effectLst/>
        </p:spPr>
        <p:style>
          <a:lnRef idx="2">
            <a:schemeClr val="accent1"/>
          </a:lnRef>
          <a:fillRef idx="0">
            <a:schemeClr val="accent1"/>
          </a:fillRef>
          <a:effectRef idx="1">
            <a:schemeClr val="accent1"/>
          </a:effectRef>
          <a:fontRef idx="minor">
            <a:schemeClr val="tx1"/>
          </a:fontRef>
        </p:style>
      </p:cxnSp>
      <p:sp>
        <p:nvSpPr>
          <p:cNvPr id="8" name="Title 1"/>
          <p:cNvSpPr>
            <a:spLocks noGrp="1"/>
          </p:cNvSpPr>
          <p:nvPr>
            <p:ph type="title"/>
          </p:nvPr>
        </p:nvSpPr>
        <p:spPr>
          <a:xfrm>
            <a:off x="457200" y="461418"/>
            <a:ext cx="8229600" cy="1143000"/>
          </a:xfrm>
        </p:spPr>
        <p:txBody>
          <a:bodyPr/>
          <a:lstStyle/>
          <a:p>
            <a:r>
              <a:rPr lang="en-US"/>
              <a:t>Click to edit Master title style</a:t>
            </a:r>
          </a:p>
        </p:txBody>
      </p:sp>
      <p:pic>
        <p:nvPicPr>
          <p:cNvPr id="9" name="Picture 8" descr="MusiQuE_Line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19088" y="6009015"/>
            <a:ext cx="1805125" cy="704494"/>
          </a:xfrm>
          <a:prstGeom prst="rect">
            <a:avLst/>
          </a:prstGeom>
        </p:spPr>
      </p:pic>
    </p:spTree>
    <p:extLst>
      <p:ext uri="{BB962C8B-B14F-4D97-AF65-F5344CB8AC3E}">
        <p14:creationId xmlns:p14="http://schemas.microsoft.com/office/powerpoint/2010/main" val="109526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endParaRPr lang="en-US" dirty="0"/>
          </a:p>
        </p:txBody>
      </p:sp>
      <p:sp>
        <p:nvSpPr>
          <p:cNvPr id="3" name="Text Placeholder 2"/>
          <p:cNvSpPr>
            <a:spLocks noGrp="1"/>
          </p:cNvSpPr>
          <p:nvPr>
            <p:ph type="body" idx="1"/>
          </p:nvPr>
        </p:nvSpPr>
        <p:spPr>
          <a:xfrm>
            <a:off x="457200" y="2248284"/>
            <a:ext cx="8229600" cy="4452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extLst>
      <p:ext uri="{BB962C8B-B14F-4D97-AF65-F5344CB8AC3E}">
        <p14:creationId xmlns:p14="http://schemas.microsoft.com/office/powerpoint/2010/main" val="28407176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58" r:id="rId10"/>
    <p:sldLayoutId id="2147483670" r:id="rId11"/>
  </p:sldLayoutIdLst>
  <p:txStyles>
    <p:titleStyle>
      <a:lvl1pPr algn="l" defTabSz="457200" rtl="0" eaLnBrk="1" latinLnBrk="0" hangingPunct="1">
        <a:spcBef>
          <a:spcPct val="0"/>
        </a:spcBef>
        <a:buNone/>
        <a:defRPr sz="4400" kern="1200">
          <a:solidFill>
            <a:srgbClr val="2C3F94"/>
          </a:solidFill>
          <a:latin typeface="PT Sans Narrow"/>
          <a:ea typeface="+mj-ea"/>
          <a:cs typeface="PT Sans Narrow"/>
        </a:defRPr>
      </a:lvl1pPr>
    </p:titleStyle>
    <p:bodyStyle>
      <a:lvl1pPr marL="342900" indent="-342900" algn="l" defTabSz="457200" rtl="0" eaLnBrk="1" latinLnBrk="0" hangingPunct="1">
        <a:spcBef>
          <a:spcPct val="20000"/>
        </a:spcBef>
        <a:buClr>
          <a:srgbClr val="FEC700"/>
        </a:buClr>
        <a:buFont typeface="Courier New"/>
        <a:buChar char="o"/>
        <a:defRPr sz="3200" kern="1200">
          <a:solidFill>
            <a:srgbClr val="348DD6"/>
          </a:solidFill>
          <a:latin typeface="+mn-lt"/>
          <a:ea typeface="+mn-ea"/>
          <a:cs typeface="+mn-cs"/>
        </a:defRPr>
      </a:lvl1pPr>
      <a:lvl2pPr marL="742950" indent="-285750" algn="l" defTabSz="457200" rtl="0" eaLnBrk="1" latinLnBrk="0" hangingPunct="1">
        <a:spcBef>
          <a:spcPct val="20000"/>
        </a:spcBef>
        <a:buClr>
          <a:srgbClr val="FEC700"/>
        </a:buClr>
        <a:buFont typeface="Arial"/>
        <a:buChar char="•"/>
        <a:defRPr sz="2800" kern="1200">
          <a:solidFill>
            <a:srgbClr val="348DD6"/>
          </a:solidFill>
          <a:latin typeface="+mn-lt"/>
          <a:ea typeface="+mn-ea"/>
          <a:cs typeface="+mn-cs"/>
        </a:defRPr>
      </a:lvl2pPr>
      <a:lvl3pPr marL="1143000" indent="-228600" algn="l" defTabSz="457200" rtl="0" eaLnBrk="1" latinLnBrk="0" hangingPunct="1">
        <a:spcBef>
          <a:spcPct val="20000"/>
        </a:spcBef>
        <a:buClr>
          <a:srgbClr val="FEC700"/>
        </a:buClr>
        <a:buFont typeface="Arial"/>
        <a:buChar char="•"/>
        <a:defRPr sz="2400" kern="1200">
          <a:solidFill>
            <a:srgbClr val="348DD6"/>
          </a:solidFill>
          <a:latin typeface="+mn-lt"/>
          <a:ea typeface="+mn-ea"/>
          <a:cs typeface="+mn-cs"/>
        </a:defRPr>
      </a:lvl3pPr>
      <a:lvl4pPr marL="1600200" indent="-228600" algn="l" defTabSz="457200" rtl="0" eaLnBrk="1" latinLnBrk="0" hangingPunct="1">
        <a:spcBef>
          <a:spcPct val="20000"/>
        </a:spcBef>
        <a:buClr>
          <a:srgbClr val="FEC700"/>
        </a:buClr>
        <a:buFont typeface="Arial"/>
        <a:buChar char="–"/>
        <a:defRPr sz="2000" kern="1200">
          <a:solidFill>
            <a:srgbClr val="348DD6"/>
          </a:solidFill>
          <a:latin typeface="+mn-lt"/>
          <a:ea typeface="+mn-ea"/>
          <a:cs typeface="+mn-cs"/>
        </a:defRPr>
      </a:lvl4pPr>
      <a:lvl5pPr marL="2057400" indent="-228600" algn="l" defTabSz="457200" rtl="0" eaLnBrk="1" latinLnBrk="0" hangingPunct="1">
        <a:spcBef>
          <a:spcPct val="20000"/>
        </a:spcBef>
        <a:buClr>
          <a:srgbClr val="FEC700"/>
        </a:buClr>
        <a:buFont typeface="Arial"/>
        <a:buChar char="»"/>
        <a:defRPr sz="2000" kern="1200">
          <a:solidFill>
            <a:srgbClr val="348DD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musique-qe.e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mailto:info@musique-qe.e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musique-qe.eu/documents/musique-standards" TargetMode="External"/><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p:nvPr>
        </p:nvSpPr>
        <p:spPr/>
        <p:txBody>
          <a:bodyPr/>
          <a:lstStyle/>
          <a:p>
            <a:br>
              <a:rPr lang="en-US" dirty="0"/>
            </a:br>
            <a:endParaRPr lang="fr-FR" dirty="0"/>
          </a:p>
        </p:txBody>
      </p:sp>
      <p:sp>
        <p:nvSpPr>
          <p:cNvPr id="3" name="Subtitle 2"/>
          <p:cNvSpPr>
            <a:spLocks noGrp="1"/>
          </p:cNvSpPr>
          <p:nvPr>
            <p:ph type="subTitle" idx="4294967295"/>
          </p:nvPr>
        </p:nvSpPr>
        <p:spPr>
          <a:xfrm>
            <a:off x="685800" y="4878268"/>
            <a:ext cx="6400800" cy="575649"/>
          </a:xfrm>
        </p:spPr>
        <p:txBody>
          <a:bodyPr>
            <a:normAutofit lnSpcReduction="10000"/>
          </a:bodyPr>
          <a:lstStyle/>
          <a:p>
            <a:endParaRPr lang="en-US"/>
          </a:p>
          <a:p>
            <a:endParaRPr lang="en-US" dirty="0"/>
          </a:p>
        </p:txBody>
      </p:sp>
    </p:spTree>
    <p:extLst>
      <p:ext uri="{BB962C8B-B14F-4D97-AF65-F5344CB8AC3E}">
        <p14:creationId xmlns:p14="http://schemas.microsoft.com/office/powerpoint/2010/main" val="2787874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erticale tekst 1">
            <a:extLst>
              <a:ext uri="{FF2B5EF4-FFF2-40B4-BE49-F238E27FC236}">
                <a16:creationId xmlns:a16="http://schemas.microsoft.com/office/drawing/2014/main" id="{5EF82D6E-B506-4ED6-B45D-893726AD1167}"/>
              </a:ext>
            </a:extLst>
          </p:cNvPr>
          <p:cNvSpPr>
            <a:spLocks noGrp="1"/>
          </p:cNvSpPr>
          <p:nvPr>
            <p:ph type="body" orient="vert" idx="1"/>
          </p:nvPr>
        </p:nvSpPr>
        <p:spPr/>
        <p:txBody>
          <a:bodyPr/>
          <a:lstStyle/>
          <a:p>
            <a:endParaRPr lang="en-GB"/>
          </a:p>
        </p:txBody>
      </p:sp>
      <p:sp>
        <p:nvSpPr>
          <p:cNvPr id="3" name="Titel 2">
            <a:extLst>
              <a:ext uri="{FF2B5EF4-FFF2-40B4-BE49-F238E27FC236}">
                <a16:creationId xmlns:a16="http://schemas.microsoft.com/office/drawing/2014/main" id="{09D2B7A4-C12C-4AED-B156-95BACB798755}"/>
              </a:ext>
            </a:extLst>
          </p:cNvPr>
          <p:cNvSpPr>
            <a:spLocks noGrp="1"/>
          </p:cNvSpPr>
          <p:nvPr>
            <p:ph type="title"/>
          </p:nvPr>
        </p:nvSpPr>
        <p:spPr/>
        <p:txBody>
          <a:bodyPr/>
          <a:lstStyle/>
          <a:p>
            <a:r>
              <a:rPr lang="nl-NL" dirty="0" err="1"/>
              <a:t>Example</a:t>
            </a:r>
            <a:r>
              <a:rPr lang="nl-NL" dirty="0"/>
              <a:t> (standard 2.3)</a:t>
            </a:r>
            <a:endParaRPr lang="en-GB" dirty="0"/>
          </a:p>
        </p:txBody>
      </p:sp>
      <p:graphicFrame>
        <p:nvGraphicFramePr>
          <p:cNvPr id="4" name="Tabel 3">
            <a:extLst>
              <a:ext uri="{FF2B5EF4-FFF2-40B4-BE49-F238E27FC236}">
                <a16:creationId xmlns:a16="http://schemas.microsoft.com/office/drawing/2014/main" id="{C5F319E8-EE50-4B52-970C-EE0BAD8F797C}"/>
              </a:ext>
            </a:extLst>
          </p:cNvPr>
          <p:cNvGraphicFramePr>
            <a:graphicFrameLocks noGrp="1"/>
          </p:cNvGraphicFramePr>
          <p:nvPr>
            <p:extLst>
              <p:ext uri="{D42A27DB-BD31-4B8C-83A1-F6EECF244321}">
                <p14:modId xmlns:p14="http://schemas.microsoft.com/office/powerpoint/2010/main" val="2713182670"/>
              </p:ext>
            </p:extLst>
          </p:nvPr>
        </p:nvGraphicFramePr>
        <p:xfrm>
          <a:off x="0" y="2065546"/>
          <a:ext cx="9144000" cy="4840682"/>
        </p:xfrm>
        <a:graphic>
          <a:graphicData uri="http://schemas.openxmlformats.org/drawingml/2006/table">
            <a:tbl>
              <a:tblPr/>
              <a:tblGrid>
                <a:gridCol w="1756607">
                  <a:extLst>
                    <a:ext uri="{9D8B030D-6E8A-4147-A177-3AD203B41FA5}">
                      <a16:colId xmlns:a16="http://schemas.microsoft.com/office/drawing/2014/main" val="3631927175"/>
                    </a:ext>
                  </a:extLst>
                </a:gridCol>
                <a:gridCol w="3504497">
                  <a:extLst>
                    <a:ext uri="{9D8B030D-6E8A-4147-A177-3AD203B41FA5}">
                      <a16:colId xmlns:a16="http://schemas.microsoft.com/office/drawing/2014/main" val="2272509929"/>
                    </a:ext>
                  </a:extLst>
                </a:gridCol>
                <a:gridCol w="3882896">
                  <a:extLst>
                    <a:ext uri="{9D8B030D-6E8A-4147-A177-3AD203B41FA5}">
                      <a16:colId xmlns:a16="http://schemas.microsoft.com/office/drawing/2014/main" val="2498367396"/>
                    </a:ext>
                  </a:extLst>
                </a:gridCol>
              </a:tblGrid>
              <a:tr h="310109">
                <a:tc gridSpan="3">
                  <a:txBody>
                    <a:bodyPr/>
                    <a:lstStyle/>
                    <a:p>
                      <a:pPr algn="ctr">
                        <a:lnSpc>
                          <a:spcPct val="115000"/>
                        </a:lnSpc>
                        <a:spcAft>
                          <a:spcPts val="0"/>
                        </a:spcAft>
                      </a:pPr>
                      <a:r>
                        <a:rPr lang="en-GB" sz="1800" b="1" dirty="0">
                          <a:latin typeface="Cambria"/>
                          <a:ea typeface="Times New Roman"/>
                          <a:cs typeface="Times New Roman"/>
                        </a:rPr>
                        <a:t>2. Educational processes</a:t>
                      </a:r>
                      <a:endParaRPr lang="fr-FR" sz="1800" dirty="0">
                        <a:latin typeface="Verdana"/>
                        <a:ea typeface="Times New Roman"/>
                        <a:cs typeface="Times New Roman"/>
                      </a:endParaRPr>
                    </a:p>
                  </a:txBody>
                  <a:tcPr marL="45109" marR="451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675762490"/>
                  </a:ext>
                </a:extLst>
              </a:tr>
              <a:tr h="310109">
                <a:tc gridSpan="3">
                  <a:txBody>
                    <a:bodyPr/>
                    <a:lstStyle/>
                    <a:p>
                      <a:pPr algn="ctr">
                        <a:lnSpc>
                          <a:spcPct val="115000"/>
                        </a:lnSpc>
                        <a:spcAft>
                          <a:spcPts val="0"/>
                        </a:spcAft>
                      </a:pPr>
                      <a:r>
                        <a:rPr lang="en-GB" sz="1800" b="1" dirty="0">
                          <a:latin typeface="Cambria"/>
                          <a:ea typeface="Times New Roman"/>
                          <a:cs typeface="Times New Roman"/>
                        </a:rPr>
                        <a:t>(…) 2.3 Assessment (…)</a:t>
                      </a:r>
                      <a:endParaRPr lang="fr-FR" sz="1800" dirty="0">
                        <a:latin typeface="Verdana"/>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546646597"/>
                  </a:ext>
                </a:extLst>
              </a:tr>
              <a:tr h="4172236">
                <a:tc>
                  <a:txBody>
                    <a:bodyPr/>
                    <a:lstStyle/>
                    <a:p>
                      <a:pPr>
                        <a:lnSpc>
                          <a:spcPct val="115000"/>
                        </a:lnSpc>
                        <a:spcAft>
                          <a:spcPts val="300"/>
                        </a:spcAft>
                      </a:pPr>
                      <a:r>
                        <a:rPr lang="en-GB" sz="1600" i="1" dirty="0">
                          <a:latin typeface="Cambria"/>
                          <a:ea typeface="Times New Roman"/>
                          <a:cs typeface="Times New Roman"/>
                        </a:rPr>
                        <a:t>Standard 2.3 </a:t>
                      </a:r>
                      <a:endParaRPr lang="fr-FR" sz="1600" dirty="0">
                        <a:latin typeface="Verdana"/>
                        <a:ea typeface="Times New Roman"/>
                        <a:cs typeface="Times New Roman"/>
                      </a:endParaRPr>
                    </a:p>
                    <a:p>
                      <a:pPr>
                        <a:lnSpc>
                          <a:spcPct val="115000"/>
                        </a:lnSpc>
                        <a:spcAft>
                          <a:spcPts val="0"/>
                        </a:spcAft>
                      </a:pPr>
                      <a:r>
                        <a:rPr lang="en-GB" sz="1600" b="1" dirty="0">
                          <a:latin typeface="Cambria"/>
                          <a:ea typeface="Times New Roman"/>
                          <a:cs typeface="Times New Roman"/>
                        </a:rPr>
                        <a:t>Assessment methods are clearly defined and demonstrate achievement of learning outcomes.</a:t>
                      </a:r>
                      <a:endParaRPr lang="fr-FR" sz="1600" dirty="0">
                        <a:latin typeface="Verdana"/>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300"/>
                        </a:spcAft>
                      </a:pPr>
                      <a:r>
                        <a:rPr lang="en-GB" sz="1600" i="1" dirty="0">
                          <a:latin typeface="Cambria"/>
                          <a:ea typeface="Times New Roman"/>
                          <a:cs typeface="Times New Roman"/>
                        </a:rPr>
                        <a:t>Questions which may be considered when addressing this standard</a:t>
                      </a:r>
                      <a:endParaRPr lang="fr-FR" sz="1600" dirty="0">
                        <a:latin typeface="Verdana"/>
                        <a:ea typeface="Times New Roman"/>
                        <a:cs typeface="Times New Roman"/>
                      </a:endParaRPr>
                    </a:p>
                    <a:p>
                      <a:pPr marL="342900" lvl="0" indent="-342900" algn="just">
                        <a:lnSpc>
                          <a:spcPct val="115000"/>
                        </a:lnSpc>
                        <a:spcAft>
                          <a:spcPts val="0"/>
                        </a:spcAft>
                        <a:buFont typeface="+mj-lt"/>
                        <a:buAutoNum type="alphaLcParenR"/>
                      </a:pPr>
                      <a:r>
                        <a:rPr lang="en-GB" sz="1600" dirty="0">
                          <a:latin typeface="Cambria"/>
                          <a:ea typeface="Times New Roman"/>
                          <a:cs typeface="Times New Roman"/>
                        </a:rPr>
                        <a:t>What are the main methods for assessment and how do these methods show the achievement of learning outcomes?</a:t>
                      </a:r>
                      <a:endParaRPr lang="fr-FR" sz="1600" dirty="0">
                        <a:latin typeface="Gill Sans"/>
                        <a:ea typeface="Times New Roman"/>
                        <a:cs typeface="Times New Roman"/>
                      </a:endParaRPr>
                    </a:p>
                    <a:p>
                      <a:pPr marL="342900" lvl="0" indent="-342900" algn="just" defTabSz="914400" rtl="0" eaLnBrk="1" latinLnBrk="0" hangingPunct="1">
                        <a:lnSpc>
                          <a:spcPct val="115000"/>
                        </a:lnSpc>
                        <a:spcAft>
                          <a:spcPts val="0"/>
                        </a:spcAft>
                        <a:buFont typeface="+mj-lt"/>
                        <a:buAutoNum type="alphaLcParenR"/>
                        <a:tabLst>
                          <a:tab pos="1200150" algn="l"/>
                        </a:tabLst>
                      </a:pPr>
                      <a:r>
                        <a:rPr lang="en-GB" sz="1600" kern="1200" dirty="0">
                          <a:solidFill>
                            <a:schemeClr val="tx1"/>
                          </a:solidFill>
                          <a:latin typeface="Cambria"/>
                          <a:ea typeface="Times New Roman"/>
                          <a:cs typeface="Times New Roman"/>
                        </a:rPr>
                        <a:t>Are the assessment criteria easily accessible to and clearly defined for students and staff?</a:t>
                      </a:r>
                      <a:endParaRPr lang="fr-FR" sz="1600" kern="1200" dirty="0">
                        <a:solidFill>
                          <a:schemeClr val="tx1"/>
                        </a:solidFill>
                        <a:latin typeface="Cambria"/>
                        <a:ea typeface="Times New Roman"/>
                        <a:cs typeface="Times New Roman"/>
                      </a:endParaRPr>
                    </a:p>
                    <a:p>
                      <a:pPr marL="342900" lvl="0" indent="-342900" algn="just" defTabSz="914400" rtl="0" eaLnBrk="1" latinLnBrk="0" hangingPunct="1">
                        <a:lnSpc>
                          <a:spcPct val="115000"/>
                        </a:lnSpc>
                        <a:spcAft>
                          <a:spcPts val="0"/>
                        </a:spcAft>
                        <a:buFont typeface="+mj-lt"/>
                        <a:buAutoNum type="alphaLcParenR"/>
                      </a:pPr>
                      <a:r>
                        <a:rPr lang="en-GB" sz="1600" kern="1200" dirty="0">
                          <a:solidFill>
                            <a:schemeClr val="tx1"/>
                          </a:solidFill>
                          <a:latin typeface="Cambria"/>
                          <a:ea typeface="Times New Roman"/>
                          <a:cs typeface="Times New Roman"/>
                        </a:rPr>
                        <a:t>What kind of grading system is being used in examinations and assessments?</a:t>
                      </a:r>
                      <a:endParaRPr lang="fr-FR" sz="1600" kern="1200" dirty="0">
                        <a:solidFill>
                          <a:schemeClr val="tx1"/>
                        </a:solidFill>
                        <a:latin typeface="Cambria"/>
                        <a:ea typeface="Times New Roman"/>
                        <a:cs typeface="Times New Roman"/>
                      </a:endParaRPr>
                    </a:p>
                    <a:p>
                      <a:pPr marL="342900" lvl="0" indent="-342900" algn="just" defTabSz="914400" rtl="0" eaLnBrk="1" latinLnBrk="0" hangingPunct="1">
                        <a:lnSpc>
                          <a:spcPct val="115000"/>
                        </a:lnSpc>
                        <a:spcAft>
                          <a:spcPts val="0"/>
                        </a:spcAft>
                        <a:buFont typeface="+mj-lt"/>
                        <a:buAutoNum type="alphaLcParenR"/>
                      </a:pPr>
                      <a:r>
                        <a:rPr lang="en-GB" sz="1600" kern="1200" dirty="0">
                          <a:solidFill>
                            <a:schemeClr val="tx1"/>
                          </a:solidFill>
                          <a:latin typeface="Cambria"/>
                          <a:ea typeface="Times New Roman"/>
                          <a:cs typeface="Times New Roman"/>
                        </a:rPr>
                        <a:t>Are students provided with timely and constructive feedback on all forms of assessments?</a:t>
                      </a:r>
                      <a:endParaRPr lang="fr-FR" sz="1600" kern="1200" dirty="0">
                        <a:solidFill>
                          <a:schemeClr val="tx1"/>
                        </a:solidFill>
                        <a:latin typeface="Cambria"/>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300"/>
                        </a:spcAft>
                      </a:pPr>
                      <a:r>
                        <a:rPr lang="en-GB" sz="1600" i="1" dirty="0">
                          <a:latin typeface="Cambria"/>
                          <a:ea typeface="Times New Roman"/>
                          <a:cs typeface="Times New Roman"/>
                        </a:rPr>
                        <a:t>Indicative supportive material</a:t>
                      </a:r>
                      <a:endParaRPr lang="fr-FR" sz="1600" dirty="0">
                        <a:latin typeface="Verdana"/>
                        <a:ea typeface="Times New Roman"/>
                        <a:cs typeface="Times New Roman"/>
                      </a:endParaRPr>
                    </a:p>
                    <a:p>
                      <a:pPr marL="342900" lvl="0" indent="-342900">
                        <a:lnSpc>
                          <a:spcPct val="115000"/>
                        </a:lnSpc>
                        <a:spcAft>
                          <a:spcPts val="0"/>
                        </a:spcAft>
                        <a:buFont typeface="Symbol"/>
                        <a:buChar char=""/>
                        <a:tabLst>
                          <a:tab pos="228600" algn="l"/>
                        </a:tabLst>
                      </a:pPr>
                      <a:r>
                        <a:rPr lang="en-GB" sz="1600" dirty="0">
                          <a:latin typeface="Cambria"/>
                          <a:ea typeface="Times New Roman"/>
                          <a:cs typeface="Times New Roman"/>
                        </a:rPr>
                        <a:t>Samples of recordings of examination concerts, examination papers, coursework, reports and other relevant examples of assessed work of students</a:t>
                      </a:r>
                      <a:endParaRPr lang="fr-FR" sz="1600" dirty="0">
                        <a:latin typeface="Verdana"/>
                        <a:ea typeface="Times New Roman"/>
                        <a:cs typeface="Times New Roman"/>
                      </a:endParaRPr>
                    </a:p>
                    <a:p>
                      <a:pPr marL="342900" lvl="0" indent="-342900">
                        <a:lnSpc>
                          <a:spcPct val="115000"/>
                        </a:lnSpc>
                        <a:spcAft>
                          <a:spcPts val="0"/>
                        </a:spcAft>
                        <a:buFont typeface="Symbol"/>
                        <a:buChar char=""/>
                        <a:tabLst>
                          <a:tab pos="228600" algn="l"/>
                        </a:tabLst>
                      </a:pPr>
                      <a:r>
                        <a:rPr lang="en-GB" sz="1600" dirty="0">
                          <a:latin typeface="Cambria"/>
                          <a:ea typeface="Times New Roman"/>
                          <a:cs typeface="Times New Roman"/>
                        </a:rPr>
                        <a:t>Regulations concerning the assessment of student performance, including appeals procedures</a:t>
                      </a:r>
                      <a:endParaRPr lang="fr-FR" sz="1600" dirty="0">
                        <a:latin typeface="Verdana"/>
                        <a:ea typeface="Times New Roman"/>
                        <a:cs typeface="Times New Roman"/>
                      </a:endParaRPr>
                    </a:p>
                    <a:p>
                      <a:pPr marL="342900" lvl="0" indent="-342900">
                        <a:lnSpc>
                          <a:spcPct val="115000"/>
                        </a:lnSpc>
                        <a:spcAft>
                          <a:spcPts val="0"/>
                        </a:spcAft>
                        <a:buFont typeface="Symbol"/>
                        <a:buChar char=""/>
                        <a:tabLst>
                          <a:tab pos="228600" algn="l"/>
                        </a:tabLst>
                      </a:pPr>
                      <a:r>
                        <a:rPr lang="en-GB" sz="1600" dirty="0">
                          <a:latin typeface="Cambria"/>
                          <a:ea typeface="Times New Roman"/>
                          <a:cs typeface="Times New Roman"/>
                        </a:rPr>
                        <a:t>The transparency and publication of these rules and standards</a:t>
                      </a:r>
                      <a:endParaRPr lang="fr-FR" sz="1600" dirty="0">
                        <a:latin typeface="Verdana"/>
                        <a:ea typeface="Times New Roman"/>
                        <a:cs typeface="Times New Roman"/>
                      </a:endParaRPr>
                    </a:p>
                    <a:p>
                      <a:pPr marL="342900" lvl="0" indent="-342900">
                        <a:lnSpc>
                          <a:spcPct val="115000"/>
                        </a:lnSpc>
                        <a:spcAft>
                          <a:spcPts val="0"/>
                        </a:spcAft>
                        <a:buFont typeface="Symbol"/>
                        <a:buChar char=""/>
                        <a:tabLst>
                          <a:tab pos="228600" algn="l"/>
                        </a:tabLst>
                      </a:pPr>
                      <a:r>
                        <a:rPr lang="en-GB" sz="1600" dirty="0">
                          <a:latin typeface="Cambria"/>
                          <a:ea typeface="Times New Roman"/>
                          <a:cs typeface="Times New Roman"/>
                        </a:rPr>
                        <a:t>Student/staff feedback (focus groups, internal and external surveys)</a:t>
                      </a:r>
                      <a:endParaRPr lang="fr-FR" sz="1600" dirty="0">
                        <a:latin typeface="Verdana"/>
                        <a:ea typeface="Times New Roman"/>
                        <a:cs typeface="Times New Roman"/>
                      </a:endParaRPr>
                    </a:p>
                    <a:p>
                      <a:pPr marL="342900" lvl="0" indent="-342900">
                        <a:lnSpc>
                          <a:spcPct val="115000"/>
                        </a:lnSpc>
                        <a:spcAft>
                          <a:spcPts val="0"/>
                        </a:spcAft>
                        <a:buFont typeface="Symbol"/>
                        <a:buChar char=""/>
                        <a:tabLst>
                          <a:tab pos="228600" algn="l"/>
                        </a:tabLst>
                      </a:pPr>
                      <a:r>
                        <a:rPr lang="en-GB" sz="1600" dirty="0">
                          <a:latin typeface="Cambria"/>
                          <a:ea typeface="Times New Roman"/>
                          <a:cs typeface="Times New Roman"/>
                        </a:rPr>
                        <a:t>Any other documents relating to the grading system</a:t>
                      </a:r>
                      <a:endParaRPr lang="fr-FR" sz="1600" dirty="0">
                        <a:latin typeface="Verdana"/>
                        <a:ea typeface="Times New Roman"/>
                        <a:cs typeface="Times New Roman"/>
                      </a:endParaRPr>
                    </a:p>
                  </a:txBody>
                  <a:tcPr marL="45109" marR="45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587155896"/>
                  </a:ext>
                </a:extLst>
              </a:tr>
            </a:tbl>
          </a:graphicData>
        </a:graphic>
      </p:graphicFrame>
    </p:spTree>
    <p:extLst>
      <p:ext uri="{BB962C8B-B14F-4D97-AF65-F5344CB8AC3E}">
        <p14:creationId xmlns:p14="http://schemas.microsoft.com/office/powerpoint/2010/main" val="2579317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3E20A968-7B37-48F1-836C-A3CE0A9B4754}"/>
              </a:ext>
            </a:extLst>
          </p:cNvPr>
          <p:cNvSpPr>
            <a:spLocks noGrp="1"/>
          </p:cNvSpPr>
          <p:nvPr>
            <p:ph idx="1"/>
          </p:nvPr>
        </p:nvSpPr>
        <p:spPr>
          <a:xfrm>
            <a:off x="447824" y="2996952"/>
            <a:ext cx="8229600" cy="3124932"/>
          </a:xfrm>
        </p:spPr>
        <p:txBody>
          <a:bodyPr/>
          <a:lstStyle/>
          <a:p>
            <a:r>
              <a:rPr lang="en-GB" sz="2400" dirty="0"/>
              <a:t>Based on / mapped against the </a:t>
            </a:r>
            <a:r>
              <a:rPr lang="en-GB" sz="2400" i="1" dirty="0"/>
              <a:t>Standards and guidelines for quality assurance in the European Higher Education Area</a:t>
            </a:r>
            <a:r>
              <a:rPr lang="en-GB" sz="2400" dirty="0"/>
              <a:t> (ESG)</a:t>
            </a:r>
          </a:p>
          <a:p>
            <a:r>
              <a:rPr lang="en-GB" sz="2400" dirty="0"/>
              <a:t>Used at all stages of reviews</a:t>
            </a:r>
          </a:p>
          <a:p>
            <a:r>
              <a:rPr lang="en-GB" sz="2400" dirty="0"/>
              <a:t>Regularly revised, with input from the stakeholders</a:t>
            </a:r>
          </a:p>
          <a:p>
            <a:endParaRPr lang="en-GB" dirty="0"/>
          </a:p>
        </p:txBody>
      </p:sp>
      <p:sp>
        <p:nvSpPr>
          <p:cNvPr id="3" name="Titel 2">
            <a:extLst>
              <a:ext uri="{FF2B5EF4-FFF2-40B4-BE49-F238E27FC236}">
                <a16:creationId xmlns:a16="http://schemas.microsoft.com/office/drawing/2014/main" id="{1FBBEBB9-DD61-43DE-A906-CB0A60D6421F}"/>
              </a:ext>
            </a:extLst>
          </p:cNvPr>
          <p:cNvSpPr>
            <a:spLocks noGrp="1"/>
          </p:cNvSpPr>
          <p:nvPr>
            <p:ph type="title"/>
          </p:nvPr>
        </p:nvSpPr>
        <p:spPr/>
        <p:txBody>
          <a:bodyPr/>
          <a:lstStyle/>
          <a:p>
            <a:r>
              <a:rPr lang="en-US" dirty="0"/>
              <a:t>MusiQuE standards</a:t>
            </a:r>
            <a:endParaRPr lang="en-GB" dirty="0"/>
          </a:p>
        </p:txBody>
      </p:sp>
    </p:spTree>
    <p:extLst>
      <p:ext uri="{BB962C8B-B14F-4D97-AF65-F5344CB8AC3E}">
        <p14:creationId xmlns:p14="http://schemas.microsoft.com/office/powerpoint/2010/main" val="3041360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nSpc>
                <a:spcPct val="120000"/>
              </a:lnSpc>
            </a:pPr>
            <a:endParaRPr lang="fr-FR" sz="2800" dirty="0"/>
          </a:p>
          <a:p>
            <a:pPr>
              <a:lnSpc>
                <a:spcPct val="120000"/>
              </a:lnSpc>
            </a:pPr>
            <a:endParaRPr lang="fr-FR" sz="2800" dirty="0"/>
          </a:p>
          <a:p>
            <a:endParaRPr lang="fr-FR" dirty="0"/>
          </a:p>
        </p:txBody>
      </p:sp>
      <p:sp>
        <p:nvSpPr>
          <p:cNvPr id="3" name="Titre 2"/>
          <p:cNvSpPr>
            <a:spLocks noGrp="1"/>
          </p:cNvSpPr>
          <p:nvPr>
            <p:ph type="title"/>
          </p:nvPr>
        </p:nvSpPr>
        <p:spPr/>
        <p:txBody>
          <a:bodyPr/>
          <a:lstStyle/>
          <a:p>
            <a:r>
              <a:rPr lang="fr-FR" dirty="0" err="1"/>
              <a:t>Any</a:t>
            </a:r>
            <a:r>
              <a:rPr lang="fr-FR" dirty="0"/>
              <a:t> questions?</a:t>
            </a:r>
          </a:p>
        </p:txBody>
      </p:sp>
      <p:pic>
        <p:nvPicPr>
          <p:cNvPr id="7" name="Afbeelding 6">
            <a:extLst>
              <a:ext uri="{FF2B5EF4-FFF2-40B4-BE49-F238E27FC236}">
                <a16:creationId xmlns:a16="http://schemas.microsoft.com/office/drawing/2014/main" id="{8346966E-D18E-45C9-B0F4-7C6C0F7484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2652" y="2636912"/>
            <a:ext cx="2518695" cy="3345018"/>
          </a:xfrm>
          <a:prstGeom prst="rect">
            <a:avLst/>
          </a:prstGeom>
        </p:spPr>
      </p:pic>
    </p:spTree>
    <p:extLst>
      <p:ext uri="{BB962C8B-B14F-4D97-AF65-F5344CB8AC3E}">
        <p14:creationId xmlns:p14="http://schemas.microsoft.com/office/powerpoint/2010/main" val="963059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107504" y="2302029"/>
            <a:ext cx="9036496" cy="4725144"/>
          </a:xfrm>
        </p:spPr>
        <p:txBody>
          <a:bodyPr>
            <a:normAutofit/>
          </a:bodyPr>
          <a:lstStyle/>
          <a:p>
            <a:pPr lvl="0"/>
            <a:r>
              <a:rPr lang="en-GB" dirty="0"/>
              <a:t>Let’s compose 6 groups!</a:t>
            </a:r>
          </a:p>
          <a:p>
            <a:pPr lvl="0"/>
            <a:r>
              <a:rPr lang="en-GB" dirty="0"/>
              <a:t>Choose a rapporteur</a:t>
            </a:r>
          </a:p>
          <a:p>
            <a:pPr lvl="0"/>
            <a:r>
              <a:rPr lang="en-GB" dirty="0"/>
              <a:t>Each group looks into 2 MusiQuE Standards</a:t>
            </a:r>
          </a:p>
        </p:txBody>
      </p:sp>
      <p:sp>
        <p:nvSpPr>
          <p:cNvPr id="3" name="Titel 2"/>
          <p:cNvSpPr>
            <a:spLocks noGrp="1"/>
          </p:cNvSpPr>
          <p:nvPr>
            <p:ph type="title"/>
          </p:nvPr>
        </p:nvSpPr>
        <p:spPr>
          <a:xfrm>
            <a:off x="541090" y="520141"/>
            <a:ext cx="8363272" cy="1143000"/>
          </a:xfrm>
        </p:spPr>
        <p:txBody>
          <a:bodyPr>
            <a:normAutofit fontScale="90000"/>
          </a:bodyPr>
          <a:lstStyle/>
          <a:p>
            <a:r>
              <a:rPr lang="en-GB" dirty="0"/>
              <a:t>What do you think of our standards?</a:t>
            </a:r>
          </a:p>
        </p:txBody>
      </p:sp>
    </p:spTree>
    <p:extLst>
      <p:ext uri="{BB962C8B-B14F-4D97-AF65-F5344CB8AC3E}">
        <p14:creationId xmlns:p14="http://schemas.microsoft.com/office/powerpoint/2010/main" val="1819345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107504" y="2302029"/>
            <a:ext cx="9036496" cy="4725144"/>
          </a:xfrm>
        </p:spPr>
        <p:txBody>
          <a:bodyPr>
            <a:normAutofit/>
          </a:bodyPr>
          <a:lstStyle/>
          <a:p>
            <a:pPr marL="622800" lvl="1" indent="0">
              <a:buNone/>
            </a:pPr>
            <a:r>
              <a:rPr lang="en-GB" dirty="0"/>
              <a:t>All groups :</a:t>
            </a:r>
          </a:p>
          <a:p>
            <a:pPr lvl="1"/>
            <a:r>
              <a:rPr lang="en-GB" sz="2600" dirty="0"/>
              <a:t>Thinking about your own institution, what evidence might you provide to demonstrate full compliance with each Standard?  </a:t>
            </a:r>
          </a:p>
          <a:p>
            <a:pPr lvl="1"/>
            <a:r>
              <a:rPr lang="en-GB" sz="2600" dirty="0"/>
              <a:t>Would you change the wording of the Standard, e.g. to make it more precise?  (Does the Standard make sense?)</a:t>
            </a:r>
          </a:p>
          <a:p>
            <a:pPr lvl="1"/>
            <a:r>
              <a:rPr lang="en-GB" sz="2600" dirty="0"/>
              <a:t>Is there anything missing from the Standards? (cross-refer to all of the other Standards)</a:t>
            </a:r>
          </a:p>
        </p:txBody>
      </p:sp>
      <p:sp>
        <p:nvSpPr>
          <p:cNvPr id="3" name="Titel 2"/>
          <p:cNvSpPr>
            <a:spLocks noGrp="1"/>
          </p:cNvSpPr>
          <p:nvPr>
            <p:ph type="title"/>
          </p:nvPr>
        </p:nvSpPr>
        <p:spPr>
          <a:xfrm>
            <a:off x="541090" y="520141"/>
            <a:ext cx="8363272" cy="1143000"/>
          </a:xfrm>
        </p:spPr>
        <p:txBody>
          <a:bodyPr>
            <a:normAutofit fontScale="90000"/>
          </a:bodyPr>
          <a:lstStyle/>
          <a:p>
            <a:r>
              <a:rPr lang="en-GB" dirty="0"/>
              <a:t>What do you think of our standards?</a:t>
            </a:r>
          </a:p>
        </p:txBody>
      </p:sp>
    </p:spTree>
    <p:extLst>
      <p:ext uri="{BB962C8B-B14F-4D97-AF65-F5344CB8AC3E}">
        <p14:creationId xmlns:p14="http://schemas.microsoft.com/office/powerpoint/2010/main" val="4141627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107504" y="2302029"/>
            <a:ext cx="9036496" cy="4725144"/>
          </a:xfrm>
        </p:spPr>
        <p:txBody>
          <a:bodyPr>
            <a:normAutofit/>
          </a:bodyPr>
          <a:lstStyle/>
          <a:p>
            <a:pPr marL="622800" lvl="1" indent="0">
              <a:buNone/>
            </a:pPr>
            <a:r>
              <a:rPr lang="en-GB" dirty="0"/>
              <a:t>Group 1: Standards 7, 4</a:t>
            </a:r>
          </a:p>
          <a:p>
            <a:pPr marL="622800" lvl="1" indent="0">
              <a:buNone/>
            </a:pPr>
            <a:r>
              <a:rPr lang="en-GB" dirty="0"/>
              <a:t>Group 2: Standards 2, 8</a:t>
            </a:r>
          </a:p>
          <a:p>
            <a:pPr marL="622800" lvl="1" indent="0">
              <a:buNone/>
            </a:pPr>
            <a:r>
              <a:rPr lang="en-GB" dirty="0"/>
              <a:t>Group 3: Standards 3, 6</a:t>
            </a:r>
          </a:p>
          <a:p>
            <a:pPr marL="622800" lvl="1" indent="0">
              <a:buNone/>
            </a:pPr>
            <a:r>
              <a:rPr lang="en-GB" dirty="0"/>
              <a:t>Group 4: Standards 4, 7</a:t>
            </a:r>
          </a:p>
          <a:p>
            <a:pPr marL="622800" lvl="1" indent="0">
              <a:buNone/>
            </a:pPr>
            <a:r>
              <a:rPr lang="en-GB" dirty="0"/>
              <a:t>Group 5: Standards 8, 5</a:t>
            </a:r>
          </a:p>
          <a:p>
            <a:pPr marL="622800" lvl="1" indent="0">
              <a:buNone/>
            </a:pPr>
            <a:r>
              <a:rPr lang="en-GB" dirty="0"/>
              <a:t>Group 6: Standards 6, 1</a:t>
            </a:r>
          </a:p>
        </p:txBody>
      </p:sp>
      <p:sp>
        <p:nvSpPr>
          <p:cNvPr id="3" name="Titel 2"/>
          <p:cNvSpPr>
            <a:spLocks noGrp="1"/>
          </p:cNvSpPr>
          <p:nvPr>
            <p:ph type="title"/>
          </p:nvPr>
        </p:nvSpPr>
        <p:spPr>
          <a:xfrm>
            <a:off x="541090" y="520141"/>
            <a:ext cx="8363272" cy="1143000"/>
          </a:xfrm>
        </p:spPr>
        <p:txBody>
          <a:bodyPr>
            <a:normAutofit fontScale="90000"/>
          </a:bodyPr>
          <a:lstStyle/>
          <a:p>
            <a:r>
              <a:rPr lang="en-GB" dirty="0"/>
              <a:t>What do you think of our standards?</a:t>
            </a:r>
          </a:p>
        </p:txBody>
      </p:sp>
    </p:spTree>
    <p:extLst>
      <p:ext uri="{BB962C8B-B14F-4D97-AF65-F5344CB8AC3E}">
        <p14:creationId xmlns:p14="http://schemas.microsoft.com/office/powerpoint/2010/main" val="674935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0" lvl="0" indent="0">
              <a:buNone/>
            </a:pPr>
            <a:endParaRPr lang="en-US" dirty="0"/>
          </a:p>
          <a:p>
            <a:pPr marL="0" lvl="0" indent="0" algn="ctr">
              <a:buNone/>
            </a:pPr>
            <a:r>
              <a:rPr lang="en-US" dirty="0"/>
              <a:t>Website : </a:t>
            </a:r>
            <a:r>
              <a:rPr lang="en-US" dirty="0">
                <a:hlinkClick r:id="rId3"/>
              </a:rPr>
              <a:t>www.musique-qe.eu</a:t>
            </a:r>
            <a:r>
              <a:rPr lang="en-US" dirty="0"/>
              <a:t> </a:t>
            </a:r>
            <a:endParaRPr lang="nl-NL" dirty="0"/>
          </a:p>
          <a:p>
            <a:pPr marL="0" lvl="0" indent="0" algn="ctr">
              <a:buNone/>
            </a:pPr>
            <a:endParaRPr lang="en-GB" dirty="0"/>
          </a:p>
          <a:p>
            <a:pPr marL="0" lvl="0" indent="0" algn="ctr">
              <a:buNone/>
            </a:pPr>
            <a:r>
              <a:rPr lang="en-GB" dirty="0"/>
              <a:t>Request a MusiQuE review? Contact us!</a:t>
            </a:r>
          </a:p>
          <a:p>
            <a:pPr marL="0" lvl="0" indent="0" algn="ctr">
              <a:buNone/>
            </a:pPr>
            <a:r>
              <a:rPr lang="en-GB" dirty="0" err="1">
                <a:hlinkClick r:id="rId4"/>
              </a:rPr>
              <a:t>info@musique</a:t>
            </a:r>
            <a:r>
              <a:rPr lang="en-GB" dirty="0">
                <a:hlinkClick r:id="rId4"/>
              </a:rPr>
              <a:t>- qe.eu</a:t>
            </a:r>
            <a:r>
              <a:rPr lang="en-GB" dirty="0"/>
              <a:t> </a:t>
            </a:r>
          </a:p>
          <a:p>
            <a:pPr marL="0" lvl="0" indent="0" algn="ctr">
              <a:buNone/>
            </a:pPr>
            <a:endParaRPr lang="en-GB" sz="2400" dirty="0"/>
          </a:p>
          <a:p>
            <a:pPr marL="0" lvl="0" indent="0">
              <a:buNone/>
            </a:pPr>
            <a:endParaRPr lang="nl-NL" dirty="0"/>
          </a:p>
        </p:txBody>
      </p:sp>
      <p:sp>
        <p:nvSpPr>
          <p:cNvPr id="3" name="Titre 2"/>
          <p:cNvSpPr>
            <a:spLocks noGrp="1"/>
          </p:cNvSpPr>
          <p:nvPr>
            <p:ph type="title"/>
          </p:nvPr>
        </p:nvSpPr>
        <p:spPr/>
        <p:txBody>
          <a:bodyPr>
            <a:normAutofit fontScale="90000"/>
          </a:bodyPr>
          <a:lstStyle/>
          <a:p>
            <a:r>
              <a:rPr lang="fr-FR" dirty="0"/>
              <a:t>MusiQuE – Music </a:t>
            </a:r>
            <a:r>
              <a:rPr lang="fr-FR" dirty="0" err="1"/>
              <a:t>Quality</a:t>
            </a:r>
            <a:r>
              <a:rPr lang="fr-FR" dirty="0"/>
              <a:t> </a:t>
            </a:r>
            <a:r>
              <a:rPr lang="fr-FR" dirty="0" err="1"/>
              <a:t>Enhancement</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3013095"/>
            <a:ext cx="8229600" cy="2917922"/>
          </a:xfrm>
        </p:spPr>
        <p:txBody>
          <a:bodyPr/>
          <a:lstStyle/>
          <a:p>
            <a:r>
              <a:rPr lang="nl-NL" dirty="0"/>
              <a:t>Martin Prchal, Chair of the Board </a:t>
            </a:r>
          </a:p>
          <a:p>
            <a:r>
              <a:rPr lang="nl-NL" dirty="0"/>
              <a:t>Gordon Munro, Secretary and Treasurer</a:t>
            </a:r>
          </a:p>
          <a:p>
            <a:r>
              <a:rPr lang="nl-NL" dirty="0"/>
              <a:t>Linda Messas, Director MusiQuE</a:t>
            </a:r>
            <a:endParaRPr lang="en-GB" dirty="0"/>
          </a:p>
        </p:txBody>
      </p:sp>
      <p:sp>
        <p:nvSpPr>
          <p:cNvPr id="3" name="Titel 2"/>
          <p:cNvSpPr>
            <a:spLocks noGrp="1"/>
          </p:cNvSpPr>
          <p:nvPr>
            <p:ph type="title"/>
          </p:nvPr>
        </p:nvSpPr>
        <p:spPr/>
        <p:txBody>
          <a:bodyPr/>
          <a:lstStyle/>
          <a:p>
            <a:r>
              <a:rPr lang="nl-NL" dirty="0" err="1"/>
              <a:t>Who</a:t>
            </a:r>
            <a:r>
              <a:rPr lang="nl-NL" dirty="0"/>
              <a:t> are we?</a:t>
            </a:r>
            <a:endParaRPr lang="en-GB" dirty="0"/>
          </a:p>
        </p:txBody>
      </p:sp>
    </p:spTree>
    <p:extLst>
      <p:ext uri="{BB962C8B-B14F-4D97-AF65-F5344CB8AC3E}">
        <p14:creationId xmlns:p14="http://schemas.microsoft.com/office/powerpoint/2010/main" val="1409197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432957"/>
            <a:ext cx="8229600" cy="4268100"/>
          </a:xfrm>
        </p:spPr>
        <p:txBody>
          <a:bodyPr>
            <a:normAutofit/>
          </a:bodyPr>
          <a:lstStyle/>
          <a:p>
            <a:pPr marL="571500" indent="-571500">
              <a:buFont typeface="+mj-lt"/>
              <a:buAutoNum type="romanUcPeriod"/>
            </a:pPr>
            <a:r>
              <a:rPr lang="en-GB" sz="2800" dirty="0"/>
              <a:t>What is MusiQuE?</a:t>
            </a:r>
          </a:p>
          <a:p>
            <a:pPr marL="571500" indent="-571500">
              <a:buFont typeface="+mj-lt"/>
              <a:buAutoNum type="romanUcPeriod"/>
            </a:pPr>
            <a:r>
              <a:rPr lang="en-GB" sz="2800" dirty="0"/>
              <a:t>The MusiQuE Standards</a:t>
            </a:r>
          </a:p>
          <a:p>
            <a:pPr marL="571500" indent="-571500">
              <a:buFont typeface="+mj-lt"/>
              <a:buAutoNum type="romanUcPeriod"/>
            </a:pPr>
            <a:r>
              <a:rPr lang="en-GB" sz="2800" dirty="0"/>
              <a:t>We need your help to update the Standards</a:t>
            </a:r>
          </a:p>
        </p:txBody>
      </p:sp>
      <p:sp>
        <p:nvSpPr>
          <p:cNvPr id="3" name="Title 2"/>
          <p:cNvSpPr>
            <a:spLocks noGrp="1"/>
          </p:cNvSpPr>
          <p:nvPr>
            <p:ph type="title"/>
          </p:nvPr>
        </p:nvSpPr>
        <p:spPr/>
        <p:txBody>
          <a:bodyPr/>
          <a:lstStyle/>
          <a:p>
            <a:r>
              <a:rPr lang="en-GB" dirty="0"/>
              <a:t>Content</a:t>
            </a:r>
          </a:p>
        </p:txBody>
      </p:sp>
    </p:spTree>
    <p:extLst>
      <p:ext uri="{BB962C8B-B14F-4D97-AF65-F5344CB8AC3E}">
        <p14:creationId xmlns:p14="http://schemas.microsoft.com/office/powerpoint/2010/main" val="1524025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277586" y="2481944"/>
            <a:ext cx="8588828" cy="4016828"/>
          </a:xfrm>
        </p:spPr>
        <p:txBody>
          <a:bodyPr>
            <a:normAutofit fontScale="92500" lnSpcReduction="20000"/>
          </a:bodyPr>
          <a:lstStyle/>
          <a:p>
            <a:r>
              <a:rPr lang="en-GB" dirty="0"/>
              <a:t>A European </a:t>
            </a:r>
            <a:r>
              <a:rPr lang="en-GB" u="sng" dirty="0"/>
              <a:t>subject-specific </a:t>
            </a:r>
            <a:r>
              <a:rPr lang="en-GB" dirty="0"/>
              <a:t>organisation for quality enhancement for music in higher education</a:t>
            </a:r>
          </a:p>
          <a:p>
            <a:r>
              <a:rPr lang="en-GB" dirty="0"/>
              <a:t>Partners are: </a:t>
            </a:r>
          </a:p>
          <a:p>
            <a:pPr marL="1137150" lvl="1" indent="-514350">
              <a:buFont typeface="+mj-lt"/>
              <a:buAutoNum type="arabicPeriod"/>
            </a:pPr>
            <a:r>
              <a:rPr lang="en-GB" dirty="0"/>
              <a:t>European Association of Conservatoires (AEC)</a:t>
            </a:r>
          </a:p>
          <a:p>
            <a:pPr marL="1137150" lvl="1" indent="-514350">
              <a:buFont typeface="+mj-lt"/>
              <a:buAutoNum type="arabicPeriod"/>
            </a:pPr>
            <a:r>
              <a:rPr lang="en-GB" dirty="0"/>
              <a:t>European Music Schools Union (EMU)</a:t>
            </a:r>
          </a:p>
          <a:p>
            <a:pPr marL="1137150" lvl="1" indent="-514350">
              <a:buFont typeface="+mj-lt"/>
              <a:buAutoNum type="arabicPeriod"/>
            </a:pPr>
            <a:r>
              <a:rPr lang="en-GB" dirty="0"/>
              <a:t>Performing Arts Employers Associations League Europe (Pearle* - Live Performance Europe)</a:t>
            </a:r>
            <a:endParaRPr lang="nl-NL" dirty="0"/>
          </a:p>
          <a:p>
            <a:r>
              <a:rPr lang="en-GB" dirty="0"/>
              <a:t>Does evaluations and accreditations based on peer-review, NOT an inspectorate</a:t>
            </a:r>
          </a:p>
        </p:txBody>
      </p:sp>
      <p:sp>
        <p:nvSpPr>
          <p:cNvPr id="3" name="Titel 2"/>
          <p:cNvSpPr>
            <a:spLocks noGrp="1"/>
          </p:cNvSpPr>
          <p:nvPr>
            <p:ph type="title"/>
          </p:nvPr>
        </p:nvSpPr>
        <p:spPr/>
        <p:txBody>
          <a:bodyPr/>
          <a:lstStyle/>
          <a:p>
            <a:r>
              <a:rPr lang="nl-NL" dirty="0" err="1"/>
              <a:t>What</a:t>
            </a:r>
            <a:r>
              <a:rPr lang="nl-NL" dirty="0"/>
              <a:t> is MusiQuE?</a:t>
            </a:r>
            <a:endParaRPr lang="en-GB" dirty="0"/>
          </a:p>
        </p:txBody>
      </p:sp>
    </p:spTree>
    <p:extLst>
      <p:ext uri="{BB962C8B-B14F-4D97-AF65-F5344CB8AC3E}">
        <p14:creationId xmlns:p14="http://schemas.microsoft.com/office/powerpoint/2010/main" val="3292759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2197484"/>
            <a:ext cx="8363272" cy="4327860"/>
          </a:xfrm>
        </p:spPr>
        <p:txBody>
          <a:bodyPr>
            <a:normAutofit fontScale="92500"/>
          </a:bodyPr>
          <a:lstStyle/>
          <a:p>
            <a:pPr marL="457200" lvl="1" indent="-457200">
              <a:lnSpc>
                <a:spcPct val="150000"/>
              </a:lnSpc>
              <a:buFont typeface="Courier New" panose="02070309020205020404" pitchFamily="49" charset="0"/>
              <a:buChar char="o"/>
            </a:pPr>
            <a:r>
              <a:rPr lang="en-GB" sz="2400" b="1" dirty="0"/>
              <a:t>Quality enhancement reviews </a:t>
            </a:r>
            <a:r>
              <a:rPr lang="en-GB" sz="2400" dirty="0"/>
              <a:t>for institutions, programmes and joint programmes </a:t>
            </a:r>
            <a:r>
              <a:rPr lang="en-US" sz="2400" dirty="0"/>
              <a:t> (also offered to pre-college institutions and </a:t>
            </a:r>
            <a:r>
              <a:rPr lang="en-US" sz="2400" dirty="0" err="1"/>
              <a:t>programmes</a:t>
            </a:r>
            <a:r>
              <a:rPr lang="en-US" sz="2400" dirty="0"/>
              <a:t>)</a:t>
            </a:r>
            <a:endParaRPr lang="en-GB" sz="2400" dirty="0"/>
          </a:p>
          <a:p>
            <a:pPr marL="457200" lvl="1" indent="-457200">
              <a:lnSpc>
                <a:spcPct val="150000"/>
              </a:lnSpc>
              <a:buFont typeface="Courier New" panose="02070309020205020404" pitchFamily="49" charset="0"/>
              <a:buChar char="o"/>
            </a:pPr>
            <a:r>
              <a:rPr lang="en-US" sz="2400" b="1" dirty="0"/>
              <a:t>Critical Friend reviews </a:t>
            </a:r>
            <a:r>
              <a:rPr lang="en-US" sz="2400" dirty="0"/>
              <a:t>focused on </a:t>
            </a:r>
            <a:r>
              <a:rPr lang="en-US" sz="2400" dirty="0" err="1"/>
              <a:t>programmes</a:t>
            </a:r>
            <a:r>
              <a:rPr lang="en-US" sz="2400" dirty="0"/>
              <a:t> and departments (content-driven form of external quality review)</a:t>
            </a:r>
            <a:endParaRPr lang="en-US" sz="2400" b="1" dirty="0"/>
          </a:p>
          <a:p>
            <a:pPr marL="457200" lvl="1" indent="-457200">
              <a:lnSpc>
                <a:spcPct val="150000"/>
              </a:lnSpc>
              <a:buFont typeface="Courier New" panose="02070309020205020404" pitchFamily="49" charset="0"/>
              <a:buChar char="o"/>
            </a:pPr>
            <a:r>
              <a:rPr lang="en-GB" sz="2400" b="1" dirty="0"/>
              <a:t>Accreditation procedures </a:t>
            </a:r>
            <a:r>
              <a:rPr lang="en-GB" sz="2400" dirty="0"/>
              <a:t>for institutions, programmes and joint programmes</a:t>
            </a:r>
          </a:p>
          <a:p>
            <a:pPr lvl="1"/>
            <a:endParaRPr lang="nl-NL" dirty="0"/>
          </a:p>
          <a:p>
            <a:pPr lvl="1"/>
            <a:endParaRPr lang="fr-FR" dirty="0"/>
          </a:p>
        </p:txBody>
      </p:sp>
      <p:sp>
        <p:nvSpPr>
          <p:cNvPr id="3" name="Titre 2"/>
          <p:cNvSpPr>
            <a:spLocks noGrp="1"/>
          </p:cNvSpPr>
          <p:nvPr>
            <p:ph type="title"/>
          </p:nvPr>
        </p:nvSpPr>
        <p:spPr>
          <a:xfrm>
            <a:off x="457200" y="204953"/>
            <a:ext cx="8229600" cy="1718440"/>
          </a:xfrm>
        </p:spPr>
        <p:txBody>
          <a:bodyPr>
            <a:normAutofit/>
          </a:bodyPr>
          <a:lstStyle/>
          <a:p>
            <a:r>
              <a:rPr lang="en-GB" dirty="0"/>
              <a:t>MusiQuE Services</a:t>
            </a:r>
            <a:endParaRPr lang="nl-NL" dirty="0"/>
          </a:p>
        </p:txBody>
      </p:sp>
    </p:spTree>
    <p:extLst>
      <p:ext uri="{BB962C8B-B14F-4D97-AF65-F5344CB8AC3E}">
        <p14:creationId xmlns:p14="http://schemas.microsoft.com/office/powerpoint/2010/main" val="551690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2197484"/>
            <a:ext cx="8363272" cy="4327860"/>
          </a:xfrm>
        </p:spPr>
        <p:txBody>
          <a:bodyPr>
            <a:normAutofit/>
          </a:bodyPr>
          <a:lstStyle/>
          <a:p>
            <a:pPr marL="457200" lvl="1" indent="-457200">
              <a:lnSpc>
                <a:spcPct val="150000"/>
              </a:lnSpc>
              <a:buFont typeface="Courier New" panose="02070309020205020404" pitchFamily="49" charset="0"/>
              <a:buChar char="o"/>
            </a:pPr>
            <a:r>
              <a:rPr lang="en-GB" sz="2400" b="1" dirty="0"/>
              <a:t>Joint procedures</a:t>
            </a:r>
            <a:r>
              <a:rPr lang="en-GB" sz="2400" dirty="0"/>
              <a:t> with national quality assurance and accreditation agencies</a:t>
            </a:r>
            <a:endParaRPr lang="en-US" sz="2400" b="1" dirty="0"/>
          </a:p>
          <a:p>
            <a:pPr marL="457200" lvl="1" indent="-457200">
              <a:lnSpc>
                <a:spcPct val="150000"/>
              </a:lnSpc>
              <a:buFont typeface="Courier New" panose="02070309020205020404" pitchFamily="49" charset="0"/>
              <a:buChar char="o"/>
            </a:pPr>
            <a:r>
              <a:rPr lang="en-US" sz="2400" b="1" dirty="0"/>
              <a:t>Evaluations of research activities</a:t>
            </a:r>
          </a:p>
          <a:p>
            <a:pPr marL="457200" lvl="1" indent="-457200">
              <a:lnSpc>
                <a:spcPct val="150000"/>
              </a:lnSpc>
              <a:buFont typeface="Courier New" panose="02070309020205020404" pitchFamily="49" charset="0"/>
              <a:buChar char="o"/>
            </a:pPr>
            <a:r>
              <a:rPr lang="en-US" sz="2400" b="1" dirty="0"/>
              <a:t>Benchmarking projects</a:t>
            </a:r>
          </a:p>
          <a:p>
            <a:pPr marL="457200" lvl="1" indent="-457200">
              <a:lnSpc>
                <a:spcPct val="150000"/>
              </a:lnSpc>
              <a:buFont typeface="Courier New" panose="02070309020205020404" pitchFamily="49" charset="0"/>
              <a:buChar char="o"/>
            </a:pPr>
            <a:r>
              <a:rPr lang="en-US" sz="2400" b="1" dirty="0"/>
              <a:t>Consultative visits</a:t>
            </a:r>
          </a:p>
          <a:p>
            <a:pPr marL="457200" lvl="1" indent="-457200">
              <a:lnSpc>
                <a:spcPct val="150000"/>
              </a:lnSpc>
              <a:buFont typeface="Courier New" panose="02070309020205020404" pitchFamily="49" charset="0"/>
              <a:buChar char="o"/>
            </a:pPr>
            <a:r>
              <a:rPr lang="en-GB" sz="2400" b="1" dirty="0"/>
              <a:t>Quality Assurance Desk</a:t>
            </a:r>
            <a:endParaRPr lang="nl-NL" sz="2400" dirty="0"/>
          </a:p>
          <a:p>
            <a:pPr lvl="1"/>
            <a:endParaRPr lang="fr-FR" dirty="0"/>
          </a:p>
        </p:txBody>
      </p:sp>
      <p:sp>
        <p:nvSpPr>
          <p:cNvPr id="3" name="Titre 2"/>
          <p:cNvSpPr>
            <a:spLocks noGrp="1"/>
          </p:cNvSpPr>
          <p:nvPr>
            <p:ph type="title"/>
          </p:nvPr>
        </p:nvSpPr>
        <p:spPr>
          <a:xfrm>
            <a:off x="457200" y="204953"/>
            <a:ext cx="8229600" cy="1718440"/>
          </a:xfrm>
        </p:spPr>
        <p:txBody>
          <a:bodyPr>
            <a:normAutofit/>
          </a:bodyPr>
          <a:lstStyle/>
          <a:p>
            <a:r>
              <a:rPr lang="en-GB" dirty="0"/>
              <a:t>MusiQuE Services</a:t>
            </a:r>
            <a:endParaRPr lang="nl-NL" dirty="0"/>
          </a:p>
        </p:txBody>
      </p:sp>
    </p:spTree>
    <p:extLst>
      <p:ext uri="{BB962C8B-B14F-4D97-AF65-F5344CB8AC3E}">
        <p14:creationId xmlns:p14="http://schemas.microsoft.com/office/powerpoint/2010/main" val="1464697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48285"/>
            <a:ext cx="8229600" cy="4299472"/>
          </a:xfrm>
        </p:spPr>
        <p:txBody>
          <a:bodyPr>
            <a:normAutofit fontScale="92500"/>
          </a:bodyPr>
          <a:lstStyle/>
          <a:p>
            <a:r>
              <a:rPr lang="en-US" sz="3000" dirty="0"/>
              <a:t>Respecting the </a:t>
            </a:r>
            <a:r>
              <a:rPr lang="en-US" sz="3000" u="sng" dirty="0"/>
              <a:t>special characteristics</a:t>
            </a:r>
            <a:r>
              <a:rPr lang="en-US" sz="3000" dirty="0"/>
              <a:t> of higher music education </a:t>
            </a:r>
          </a:p>
          <a:p>
            <a:r>
              <a:rPr lang="en-US" sz="3000" dirty="0"/>
              <a:t>Bringing an </a:t>
            </a:r>
            <a:r>
              <a:rPr lang="en-US" sz="3000" u="sng" dirty="0"/>
              <a:t>international dimension</a:t>
            </a:r>
            <a:r>
              <a:rPr lang="en-US" sz="3000" dirty="0"/>
              <a:t> to quality </a:t>
            </a:r>
          </a:p>
          <a:p>
            <a:r>
              <a:rPr lang="en-US" sz="3000" dirty="0"/>
              <a:t>Focus on </a:t>
            </a:r>
            <a:r>
              <a:rPr lang="en-US" sz="3000" u="sng" dirty="0"/>
              <a:t>quality enhancement</a:t>
            </a:r>
            <a:r>
              <a:rPr lang="en-US" sz="3000" dirty="0"/>
              <a:t> instead of on quality control only and strongly </a:t>
            </a:r>
            <a:r>
              <a:rPr lang="en-US" sz="3000" u="sng" dirty="0"/>
              <a:t>mission-based</a:t>
            </a:r>
          </a:p>
          <a:p>
            <a:r>
              <a:rPr lang="en-US" sz="3000" dirty="0"/>
              <a:t>Encouraging institutions to </a:t>
            </a:r>
            <a:r>
              <a:rPr lang="en-US" sz="3000" u="sng" dirty="0"/>
              <a:t>reflect</a:t>
            </a:r>
            <a:r>
              <a:rPr lang="en-US" sz="3000" dirty="0"/>
              <a:t> on their own practice, development and challenges</a:t>
            </a:r>
          </a:p>
          <a:p>
            <a:r>
              <a:rPr lang="en-US" sz="3000" dirty="0"/>
              <a:t>Making quality assurance more meaningful to</a:t>
            </a:r>
            <a:r>
              <a:rPr lang="en-US" sz="3000" u="sng" dirty="0"/>
              <a:t> teaching staff</a:t>
            </a:r>
            <a:endParaRPr lang="en-US" dirty="0"/>
          </a:p>
          <a:p>
            <a:endParaRPr lang="en-US" dirty="0"/>
          </a:p>
        </p:txBody>
      </p:sp>
      <p:sp>
        <p:nvSpPr>
          <p:cNvPr id="3" name="Title 2"/>
          <p:cNvSpPr>
            <a:spLocks noGrp="1"/>
          </p:cNvSpPr>
          <p:nvPr>
            <p:ph type="title"/>
          </p:nvPr>
        </p:nvSpPr>
        <p:spPr/>
        <p:txBody>
          <a:bodyPr>
            <a:normAutofit fontScale="90000"/>
          </a:bodyPr>
          <a:lstStyle/>
          <a:p>
            <a:r>
              <a:rPr lang="en-US" dirty="0"/>
              <a:t>Key Principles of MusiQuE services</a:t>
            </a:r>
          </a:p>
        </p:txBody>
      </p:sp>
    </p:spTree>
    <p:extLst>
      <p:ext uri="{BB962C8B-B14F-4D97-AF65-F5344CB8AC3E}">
        <p14:creationId xmlns:p14="http://schemas.microsoft.com/office/powerpoint/2010/main" val="1228500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2348880"/>
            <a:ext cx="8291264" cy="4111836"/>
          </a:xfrm>
        </p:spPr>
        <p:txBody>
          <a:bodyPr>
            <a:normAutofit fontScale="85000" lnSpcReduction="20000"/>
          </a:bodyPr>
          <a:lstStyle/>
          <a:p>
            <a:pPr lvl="1">
              <a:lnSpc>
                <a:spcPct val="150000"/>
              </a:lnSpc>
              <a:buFont typeface="Courier New" panose="02070309020205020404" pitchFamily="49" charset="0"/>
              <a:buChar char="o"/>
            </a:pPr>
            <a:r>
              <a:rPr lang="fr-FR" dirty="0" err="1"/>
              <a:t>Various</a:t>
            </a:r>
            <a:r>
              <a:rPr lang="fr-FR" dirty="0"/>
              <a:t> sets of standards: </a:t>
            </a:r>
          </a:p>
          <a:p>
            <a:pPr lvl="2">
              <a:buFont typeface="Arial" panose="020B0604020202020204" pitchFamily="34" charset="0"/>
              <a:buChar char="•"/>
            </a:pPr>
            <a:r>
              <a:rPr lang="fr-FR" dirty="0"/>
              <a:t>MusiQuE Standards for </a:t>
            </a:r>
            <a:r>
              <a:rPr lang="fr-FR" dirty="0" err="1"/>
              <a:t>Institutional</a:t>
            </a:r>
            <a:r>
              <a:rPr lang="fr-FR" dirty="0"/>
              <a:t> </a:t>
            </a:r>
            <a:r>
              <a:rPr lang="fr-FR" dirty="0" err="1"/>
              <a:t>review</a:t>
            </a:r>
            <a:r>
              <a:rPr lang="fr-FR" dirty="0"/>
              <a:t> </a:t>
            </a:r>
          </a:p>
          <a:p>
            <a:pPr lvl="2">
              <a:buFont typeface="Arial" panose="020B0604020202020204" pitchFamily="34" charset="0"/>
              <a:buChar char="•"/>
            </a:pPr>
            <a:r>
              <a:rPr lang="fr-FR" dirty="0"/>
              <a:t>MusiQuE Standards for Programme </a:t>
            </a:r>
            <a:r>
              <a:rPr lang="fr-FR" dirty="0" err="1"/>
              <a:t>review</a:t>
            </a:r>
            <a:endParaRPr lang="fr-FR" dirty="0"/>
          </a:p>
          <a:p>
            <a:pPr lvl="2">
              <a:spcAft>
                <a:spcPts val="600"/>
              </a:spcAft>
              <a:buFont typeface="Arial" panose="020B0604020202020204" pitchFamily="34" charset="0"/>
              <a:buChar char="•"/>
            </a:pPr>
            <a:r>
              <a:rPr lang="fr-FR" dirty="0"/>
              <a:t>MusiQuE Standards for Joint-programme </a:t>
            </a:r>
            <a:r>
              <a:rPr lang="fr-FR" dirty="0" err="1"/>
              <a:t>review</a:t>
            </a:r>
            <a:endParaRPr lang="fr-FR" dirty="0"/>
          </a:p>
          <a:p>
            <a:pPr lvl="2">
              <a:spcAft>
                <a:spcPts val="600"/>
              </a:spcAft>
              <a:buFont typeface="Arial" panose="020B0604020202020204" pitchFamily="34" charset="0"/>
              <a:buChar char="•"/>
            </a:pPr>
            <a:r>
              <a:rPr lang="en-GB" dirty="0"/>
              <a:t>MusiQuE Standards for Classroom Music Teacher Education Programmes</a:t>
            </a:r>
            <a:endParaRPr lang="fr-FR" dirty="0"/>
          </a:p>
          <a:p>
            <a:pPr lvl="2">
              <a:spcAft>
                <a:spcPts val="600"/>
              </a:spcAft>
              <a:buFont typeface="Arial" panose="020B0604020202020204" pitchFamily="34" charset="0"/>
              <a:buChar char="•"/>
            </a:pPr>
            <a:r>
              <a:rPr lang="fr-FR" dirty="0"/>
              <a:t>MusiQuE Standards for Pre-</a:t>
            </a:r>
            <a:r>
              <a:rPr lang="fr-FR" dirty="0" err="1"/>
              <a:t>college</a:t>
            </a:r>
            <a:r>
              <a:rPr lang="fr-FR" dirty="0"/>
              <a:t> Music Education</a:t>
            </a:r>
          </a:p>
          <a:p>
            <a:pPr lvl="1">
              <a:lnSpc>
                <a:spcPct val="120000"/>
              </a:lnSpc>
              <a:spcAft>
                <a:spcPts val="600"/>
              </a:spcAft>
              <a:buFont typeface="Courier New" panose="02070309020205020404" pitchFamily="49" charset="0"/>
              <a:buChar char="o"/>
            </a:pPr>
            <a:r>
              <a:rPr lang="en-GB" dirty="0"/>
              <a:t>All three sets of standards can be found online at </a:t>
            </a:r>
            <a:r>
              <a:rPr lang="en-GB" dirty="0">
                <a:hlinkClick r:id="rId3"/>
              </a:rPr>
              <a:t>http://www.musique-qe.eu/documents/musique-standards</a:t>
            </a:r>
            <a:r>
              <a:rPr lang="en-GB" dirty="0"/>
              <a:t>. </a:t>
            </a:r>
            <a:endParaRPr lang="fr-FR" dirty="0"/>
          </a:p>
          <a:p>
            <a:pPr marL="457200" lvl="1" indent="0">
              <a:lnSpc>
                <a:spcPct val="150000"/>
              </a:lnSpc>
              <a:buNone/>
            </a:pPr>
            <a:endParaRPr lang="en-GB" sz="2200" dirty="0"/>
          </a:p>
          <a:p>
            <a:pPr marL="457200" lvl="1" indent="0">
              <a:lnSpc>
                <a:spcPct val="150000"/>
              </a:lnSpc>
              <a:buNone/>
            </a:pPr>
            <a:endParaRPr lang="fr-FR" sz="2200" dirty="0"/>
          </a:p>
        </p:txBody>
      </p:sp>
      <p:sp>
        <p:nvSpPr>
          <p:cNvPr id="3" name="Titre 2"/>
          <p:cNvSpPr>
            <a:spLocks noGrp="1"/>
          </p:cNvSpPr>
          <p:nvPr>
            <p:ph type="title"/>
          </p:nvPr>
        </p:nvSpPr>
        <p:spPr>
          <a:xfrm>
            <a:off x="457200" y="204953"/>
            <a:ext cx="8507288" cy="1718440"/>
          </a:xfrm>
        </p:spPr>
        <p:txBody>
          <a:bodyPr>
            <a:normAutofit/>
          </a:bodyPr>
          <a:lstStyle/>
          <a:p>
            <a:r>
              <a:rPr lang="en-US" dirty="0"/>
              <a:t>MusiQuE standards</a:t>
            </a:r>
            <a:endParaRPr lang="fr-FR" dirty="0"/>
          </a:p>
        </p:txBody>
      </p:sp>
    </p:spTree>
    <p:extLst>
      <p:ext uri="{BB962C8B-B14F-4D97-AF65-F5344CB8AC3E}">
        <p14:creationId xmlns:p14="http://schemas.microsoft.com/office/powerpoint/2010/main" val="167825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39552" y="2420888"/>
            <a:ext cx="8064896" cy="4660516"/>
          </a:xfrm>
        </p:spPr>
        <p:txBody>
          <a:bodyPr>
            <a:normAutofit fontScale="92500"/>
          </a:bodyPr>
          <a:lstStyle/>
          <a:p>
            <a:pPr marL="514350" indent="-514350">
              <a:lnSpc>
                <a:spcPct val="150000"/>
              </a:lnSpc>
              <a:buFont typeface="+mj-lt"/>
              <a:buAutoNum type="arabicPeriod"/>
            </a:pPr>
            <a:r>
              <a:rPr lang="fr-FR" sz="2200" dirty="0"/>
              <a:t>Mission, Vision and </a:t>
            </a:r>
            <a:r>
              <a:rPr lang="fr-FR" sz="2200" dirty="0" err="1"/>
              <a:t>Context</a:t>
            </a:r>
            <a:endParaRPr lang="fr-FR" sz="2200" dirty="0"/>
          </a:p>
          <a:p>
            <a:pPr marL="514350" indent="-514350">
              <a:lnSpc>
                <a:spcPct val="150000"/>
              </a:lnSpc>
              <a:buFont typeface="+mj-lt"/>
              <a:buAutoNum type="arabicPeriod"/>
            </a:pPr>
            <a:r>
              <a:rPr lang="fr-FR" sz="2200" dirty="0" err="1"/>
              <a:t>Educational</a:t>
            </a:r>
            <a:r>
              <a:rPr lang="fr-FR" sz="2200" dirty="0"/>
              <a:t> </a:t>
            </a:r>
            <a:r>
              <a:rPr lang="fr-FR" sz="2200" dirty="0" err="1"/>
              <a:t>processes</a:t>
            </a:r>
            <a:endParaRPr lang="fr-FR" sz="2200" dirty="0"/>
          </a:p>
          <a:p>
            <a:pPr marL="514350" indent="-514350">
              <a:lnSpc>
                <a:spcPct val="150000"/>
              </a:lnSpc>
              <a:buFont typeface="+mj-lt"/>
              <a:buAutoNum type="arabicPeriod"/>
            </a:pPr>
            <a:r>
              <a:rPr lang="fr-FR" sz="2200" dirty="0" err="1"/>
              <a:t>Student</a:t>
            </a:r>
            <a:r>
              <a:rPr lang="fr-FR" sz="2200" dirty="0"/>
              <a:t> profiles</a:t>
            </a:r>
          </a:p>
          <a:p>
            <a:pPr marL="514350" indent="-514350">
              <a:lnSpc>
                <a:spcPct val="150000"/>
              </a:lnSpc>
              <a:buFont typeface="+mj-lt"/>
              <a:buAutoNum type="arabicPeriod"/>
            </a:pPr>
            <a:r>
              <a:rPr lang="fr-FR" sz="2200" dirty="0" err="1"/>
              <a:t>Teaching</a:t>
            </a:r>
            <a:r>
              <a:rPr lang="fr-FR" sz="2200" dirty="0"/>
              <a:t> staff</a:t>
            </a:r>
          </a:p>
          <a:p>
            <a:pPr marL="514350" indent="-514350">
              <a:lnSpc>
                <a:spcPct val="150000"/>
              </a:lnSpc>
              <a:buFont typeface="+mj-lt"/>
              <a:buAutoNum type="arabicPeriod"/>
            </a:pPr>
            <a:r>
              <a:rPr lang="fr-FR" sz="2200" dirty="0"/>
              <a:t>Facilities, </a:t>
            </a:r>
            <a:r>
              <a:rPr lang="fr-FR" sz="2200" dirty="0" err="1"/>
              <a:t>Resources</a:t>
            </a:r>
            <a:r>
              <a:rPr lang="fr-FR" sz="2200" dirty="0"/>
              <a:t> and Support</a:t>
            </a:r>
          </a:p>
          <a:p>
            <a:pPr marL="514350" indent="-514350">
              <a:lnSpc>
                <a:spcPct val="150000"/>
              </a:lnSpc>
              <a:buFont typeface="+mj-lt"/>
              <a:buAutoNum type="arabicPeriod"/>
            </a:pPr>
            <a:r>
              <a:rPr lang="fr-FR" sz="2200" dirty="0"/>
              <a:t>Communication, Organisation and </a:t>
            </a:r>
            <a:r>
              <a:rPr lang="fr-FR" sz="2200" dirty="0" err="1"/>
              <a:t>Decision-making</a:t>
            </a:r>
            <a:r>
              <a:rPr lang="fr-FR" sz="2200" dirty="0"/>
              <a:t> </a:t>
            </a:r>
            <a:r>
              <a:rPr lang="fr-FR" sz="2200" dirty="0" err="1"/>
              <a:t>processes</a:t>
            </a:r>
            <a:r>
              <a:rPr lang="fr-FR" sz="2200" dirty="0"/>
              <a:t> </a:t>
            </a:r>
          </a:p>
          <a:p>
            <a:pPr marL="514350" indent="-514350">
              <a:lnSpc>
                <a:spcPct val="150000"/>
              </a:lnSpc>
              <a:buFont typeface="+mj-lt"/>
              <a:buAutoNum type="arabicPeriod"/>
            </a:pPr>
            <a:r>
              <a:rPr lang="fr-FR" sz="2200" dirty="0" err="1"/>
              <a:t>Internal</a:t>
            </a:r>
            <a:r>
              <a:rPr lang="fr-FR" sz="2200" dirty="0"/>
              <a:t> Quality Culture</a:t>
            </a:r>
          </a:p>
          <a:p>
            <a:pPr marL="514350" indent="-514350">
              <a:lnSpc>
                <a:spcPct val="150000"/>
              </a:lnSpc>
              <a:buFont typeface="+mj-lt"/>
              <a:buAutoNum type="arabicPeriod"/>
            </a:pPr>
            <a:r>
              <a:rPr lang="fr-FR" sz="2200" dirty="0"/>
              <a:t>Public interaction</a:t>
            </a:r>
          </a:p>
          <a:p>
            <a:pPr marL="457200" lvl="1" indent="0">
              <a:lnSpc>
                <a:spcPct val="150000"/>
              </a:lnSpc>
              <a:buNone/>
            </a:pPr>
            <a:endParaRPr lang="fr-FR" sz="2200" dirty="0"/>
          </a:p>
        </p:txBody>
      </p:sp>
      <p:sp>
        <p:nvSpPr>
          <p:cNvPr id="3" name="Titre 2"/>
          <p:cNvSpPr>
            <a:spLocks noGrp="1"/>
          </p:cNvSpPr>
          <p:nvPr>
            <p:ph type="title"/>
          </p:nvPr>
        </p:nvSpPr>
        <p:spPr>
          <a:xfrm>
            <a:off x="457200" y="204953"/>
            <a:ext cx="8507288" cy="1718440"/>
          </a:xfrm>
        </p:spPr>
        <p:txBody>
          <a:bodyPr>
            <a:normAutofit/>
          </a:bodyPr>
          <a:lstStyle/>
          <a:p>
            <a:r>
              <a:rPr lang="en-US" dirty="0"/>
              <a:t>8 domains</a:t>
            </a:r>
            <a:endParaRPr lang="fr-FR" dirty="0"/>
          </a:p>
        </p:txBody>
      </p:sp>
    </p:spTree>
    <p:extLst>
      <p:ext uri="{BB962C8B-B14F-4D97-AF65-F5344CB8AC3E}">
        <p14:creationId xmlns:p14="http://schemas.microsoft.com/office/powerpoint/2010/main" val="2808455139"/>
      </p:ext>
    </p:extLst>
  </p:cSld>
  <p:clrMapOvr>
    <a:masterClrMapping/>
  </p:clrMapOvr>
</p:sld>
</file>

<file path=ppt/theme/theme1.xml><?xml version="1.0" encoding="utf-8"?>
<a:theme xmlns:a="http://schemas.openxmlformats.org/drawingml/2006/main" name="MusiQ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2247</TotalTime>
  <Words>2468</Words>
  <Application>Microsoft Office PowerPoint</Application>
  <PresentationFormat>On-screen Show (4:3)</PresentationFormat>
  <Paragraphs>266</Paragraphs>
  <Slides>16</Slides>
  <Notes>14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Arial</vt:lpstr>
      <vt:lpstr>Calibri</vt:lpstr>
      <vt:lpstr>Cambria</vt:lpstr>
      <vt:lpstr>Courier New</vt:lpstr>
      <vt:lpstr>Gill Sans</vt:lpstr>
      <vt:lpstr>PT Sans Narrow</vt:lpstr>
      <vt:lpstr>Symbol</vt:lpstr>
      <vt:lpstr>Verdana</vt:lpstr>
      <vt:lpstr>Wingdings</vt:lpstr>
      <vt:lpstr>MusiQuE</vt:lpstr>
      <vt:lpstr> </vt:lpstr>
      <vt:lpstr>Who are we?</vt:lpstr>
      <vt:lpstr>Content</vt:lpstr>
      <vt:lpstr>What is MusiQuE?</vt:lpstr>
      <vt:lpstr>MusiQuE Services</vt:lpstr>
      <vt:lpstr>MusiQuE Services</vt:lpstr>
      <vt:lpstr>Key Principles of MusiQuE services</vt:lpstr>
      <vt:lpstr>MusiQuE standards</vt:lpstr>
      <vt:lpstr>8 domains</vt:lpstr>
      <vt:lpstr>Example (standard 2.3)</vt:lpstr>
      <vt:lpstr>MusiQuE standards</vt:lpstr>
      <vt:lpstr>Any questions?</vt:lpstr>
      <vt:lpstr>What do you think of our standards?</vt:lpstr>
      <vt:lpstr>What do you think of our standards?</vt:lpstr>
      <vt:lpstr>What do you think of our standards?</vt:lpstr>
      <vt:lpstr>MusiQuE – Music Quality Enhancement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Student</dc:creator>
  <cp:lastModifiedBy>AEC User</cp:lastModifiedBy>
  <cp:revision>218</cp:revision>
  <cp:lastPrinted>2014-11-14T19:36:21Z</cp:lastPrinted>
  <dcterms:created xsi:type="dcterms:W3CDTF">2014-11-09T16:55:13Z</dcterms:created>
  <dcterms:modified xsi:type="dcterms:W3CDTF">2019-11-08T14:00:13Z</dcterms:modified>
</cp:coreProperties>
</file>